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4" r:id="rId1"/>
  </p:sldMasterIdLst>
  <p:sldIdLst>
    <p:sldId id="256" r:id="rId2"/>
    <p:sldId id="257" r:id="rId3"/>
    <p:sldId id="258" r:id="rId4"/>
    <p:sldId id="259" r:id="rId5"/>
    <p:sldId id="260" r:id="rId6"/>
    <p:sldId id="271" r:id="rId7"/>
    <p:sldId id="272" r:id="rId8"/>
    <p:sldId id="273" r:id="rId9"/>
    <p:sldId id="274" r:id="rId10"/>
    <p:sldId id="263" r:id="rId11"/>
    <p:sldId id="264" r:id="rId12"/>
    <p:sldId id="265" r:id="rId13"/>
    <p:sldId id="269" r:id="rId14"/>
    <p:sldId id="270" r:id="rId15"/>
    <p:sldId id="279" r:id="rId16"/>
    <p:sldId id="266" r:id="rId17"/>
    <p:sldId id="267" r:id="rId18"/>
    <p:sldId id="275" r:id="rId19"/>
    <p:sldId id="276" r:id="rId20"/>
    <p:sldId id="278" r:id="rId21"/>
    <p:sldId id="277" r:id="rId22"/>
    <p:sldId id="26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2"/>
    <p:restoredTop sz="94674"/>
  </p:normalViewPr>
  <p:slideViewPr>
    <p:cSldViewPr snapToGrid="0" snapToObjects="1">
      <p:cViewPr varScale="1">
        <p:scale>
          <a:sx n="91" d="100"/>
          <a:sy n="91" d="100"/>
        </p:scale>
        <p:origin x="200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CAD888-4FF1-49BE-A72A-0EBEF0C9F2B2}" type="doc">
      <dgm:prSet loTypeId="urn:microsoft.com/office/officeart/2005/8/layout/cycle5" loCatId="cycle" qsTypeId="urn:microsoft.com/office/officeart/2005/8/quickstyle/simple3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862D3D53-ED24-4A2B-9615-06A3B051800E}">
      <dgm:prSet/>
      <dgm:spPr/>
      <dgm:t>
        <a:bodyPr/>
        <a:lstStyle/>
        <a:p>
          <a:r>
            <a:rPr lang="en-US" b="0" i="0"/>
            <a:t>Are the businesses getting enough information on the reviewers patterns?</a:t>
          </a:r>
          <a:endParaRPr lang="en-US"/>
        </a:p>
      </dgm:t>
    </dgm:pt>
    <dgm:pt modelId="{AAE53678-A196-4EF6-931C-B7C714FEAB69}" type="parTrans" cxnId="{8F687328-2555-484A-8655-9B01A1D10F8F}">
      <dgm:prSet/>
      <dgm:spPr/>
      <dgm:t>
        <a:bodyPr/>
        <a:lstStyle/>
        <a:p>
          <a:endParaRPr lang="en-US"/>
        </a:p>
      </dgm:t>
    </dgm:pt>
    <dgm:pt modelId="{767E08AA-A1C1-4FE5-A566-8EBD8B720163}" type="sibTrans" cxnId="{8F687328-2555-484A-8655-9B01A1D10F8F}">
      <dgm:prSet phldrT="1" phldr="0"/>
      <dgm:spPr/>
      <dgm:t>
        <a:bodyPr/>
        <a:lstStyle/>
        <a:p>
          <a:endParaRPr lang="en-US"/>
        </a:p>
      </dgm:t>
    </dgm:pt>
    <dgm:pt modelId="{5D7BFDB0-C3B1-430D-BC81-99A59B13BD5D}">
      <dgm:prSet/>
      <dgm:spPr/>
      <dgm:t>
        <a:bodyPr/>
        <a:lstStyle/>
        <a:p>
          <a:r>
            <a:rPr lang="en-US" b="0" i="0"/>
            <a:t>Are the reviewers getting enough motivation to Yep?</a:t>
          </a:r>
          <a:endParaRPr lang="en-US"/>
        </a:p>
      </dgm:t>
    </dgm:pt>
    <dgm:pt modelId="{14786A5B-DDC1-4129-A6C6-90F1D9D8631A}" type="parTrans" cxnId="{D9A9784F-E03D-4316-9CF9-F49EC7F21A28}">
      <dgm:prSet/>
      <dgm:spPr/>
      <dgm:t>
        <a:bodyPr/>
        <a:lstStyle/>
        <a:p>
          <a:endParaRPr lang="en-US"/>
        </a:p>
      </dgm:t>
    </dgm:pt>
    <dgm:pt modelId="{1066A033-AC5C-4440-95B8-7C3BDA248291}" type="sibTrans" cxnId="{D9A9784F-E03D-4316-9CF9-F49EC7F21A28}">
      <dgm:prSet phldrT="2" phldr="0"/>
      <dgm:spPr/>
      <dgm:t>
        <a:bodyPr/>
        <a:lstStyle/>
        <a:p>
          <a:endParaRPr lang="en-US"/>
        </a:p>
      </dgm:t>
    </dgm:pt>
    <dgm:pt modelId="{8A54C9F1-22A2-5A4E-B940-BF501C50D125}" type="pres">
      <dgm:prSet presAssocID="{1FCAD888-4FF1-49BE-A72A-0EBEF0C9F2B2}" presName="cycle" presStyleCnt="0">
        <dgm:presLayoutVars>
          <dgm:dir/>
          <dgm:resizeHandles val="exact"/>
        </dgm:presLayoutVars>
      </dgm:prSet>
      <dgm:spPr/>
    </dgm:pt>
    <dgm:pt modelId="{234B4DB1-6790-9641-B75D-EDCEE443E5CC}" type="pres">
      <dgm:prSet presAssocID="{862D3D53-ED24-4A2B-9615-06A3B051800E}" presName="node" presStyleLbl="node1" presStyleIdx="0" presStyleCnt="2">
        <dgm:presLayoutVars>
          <dgm:bulletEnabled val="1"/>
        </dgm:presLayoutVars>
      </dgm:prSet>
      <dgm:spPr/>
    </dgm:pt>
    <dgm:pt modelId="{FAC48452-4D7D-FC4D-9FF4-E4ED40E65AB8}" type="pres">
      <dgm:prSet presAssocID="{862D3D53-ED24-4A2B-9615-06A3B051800E}" presName="spNode" presStyleCnt="0"/>
      <dgm:spPr/>
    </dgm:pt>
    <dgm:pt modelId="{765FEEC8-55DE-1E49-9FA4-8C845A828C00}" type="pres">
      <dgm:prSet presAssocID="{767E08AA-A1C1-4FE5-A566-8EBD8B720163}" presName="sibTrans" presStyleLbl="sibTrans1D1" presStyleIdx="0" presStyleCnt="2"/>
      <dgm:spPr/>
    </dgm:pt>
    <dgm:pt modelId="{FF544758-89FC-F344-BBAF-8B640900EEC6}" type="pres">
      <dgm:prSet presAssocID="{5D7BFDB0-C3B1-430D-BC81-99A59B13BD5D}" presName="node" presStyleLbl="node1" presStyleIdx="1" presStyleCnt="2">
        <dgm:presLayoutVars>
          <dgm:bulletEnabled val="1"/>
        </dgm:presLayoutVars>
      </dgm:prSet>
      <dgm:spPr/>
    </dgm:pt>
    <dgm:pt modelId="{37DA50D7-7CB2-1346-B137-E321CE6CE712}" type="pres">
      <dgm:prSet presAssocID="{5D7BFDB0-C3B1-430D-BC81-99A59B13BD5D}" presName="spNode" presStyleCnt="0"/>
      <dgm:spPr/>
    </dgm:pt>
    <dgm:pt modelId="{E228CEE2-68FE-0146-BA8F-3B3538A18186}" type="pres">
      <dgm:prSet presAssocID="{1066A033-AC5C-4440-95B8-7C3BDA248291}" presName="sibTrans" presStyleLbl="sibTrans1D1" presStyleIdx="1" presStyleCnt="2"/>
      <dgm:spPr/>
    </dgm:pt>
  </dgm:ptLst>
  <dgm:cxnLst>
    <dgm:cxn modelId="{8F687328-2555-484A-8655-9B01A1D10F8F}" srcId="{1FCAD888-4FF1-49BE-A72A-0EBEF0C9F2B2}" destId="{862D3D53-ED24-4A2B-9615-06A3B051800E}" srcOrd="0" destOrd="0" parTransId="{AAE53678-A196-4EF6-931C-B7C714FEAB69}" sibTransId="{767E08AA-A1C1-4FE5-A566-8EBD8B720163}"/>
    <dgm:cxn modelId="{6F421541-27E3-7947-A729-7CBB5A29F582}" type="presOf" srcId="{1FCAD888-4FF1-49BE-A72A-0EBEF0C9F2B2}" destId="{8A54C9F1-22A2-5A4E-B940-BF501C50D125}" srcOrd="0" destOrd="0" presId="urn:microsoft.com/office/officeart/2005/8/layout/cycle5"/>
    <dgm:cxn modelId="{D9A9784F-E03D-4316-9CF9-F49EC7F21A28}" srcId="{1FCAD888-4FF1-49BE-A72A-0EBEF0C9F2B2}" destId="{5D7BFDB0-C3B1-430D-BC81-99A59B13BD5D}" srcOrd="1" destOrd="0" parTransId="{14786A5B-DDC1-4129-A6C6-90F1D9D8631A}" sibTransId="{1066A033-AC5C-4440-95B8-7C3BDA248291}"/>
    <dgm:cxn modelId="{4BC6DE54-C226-804E-AAAD-4F6DEC2BFEC3}" type="presOf" srcId="{5D7BFDB0-C3B1-430D-BC81-99A59B13BD5D}" destId="{FF544758-89FC-F344-BBAF-8B640900EEC6}" srcOrd="0" destOrd="0" presId="urn:microsoft.com/office/officeart/2005/8/layout/cycle5"/>
    <dgm:cxn modelId="{8FD74E6E-DFD4-3C4D-BA3D-6EACE47F741E}" type="presOf" srcId="{1066A033-AC5C-4440-95B8-7C3BDA248291}" destId="{E228CEE2-68FE-0146-BA8F-3B3538A18186}" srcOrd="0" destOrd="0" presId="urn:microsoft.com/office/officeart/2005/8/layout/cycle5"/>
    <dgm:cxn modelId="{4A6895A3-10C1-264B-A5D5-A4C7CDD8920C}" type="presOf" srcId="{862D3D53-ED24-4A2B-9615-06A3B051800E}" destId="{234B4DB1-6790-9641-B75D-EDCEE443E5CC}" srcOrd="0" destOrd="0" presId="urn:microsoft.com/office/officeart/2005/8/layout/cycle5"/>
    <dgm:cxn modelId="{243DBDF6-D7E2-9948-9489-27E8E71E994E}" type="presOf" srcId="{767E08AA-A1C1-4FE5-A566-8EBD8B720163}" destId="{765FEEC8-55DE-1E49-9FA4-8C845A828C00}" srcOrd="0" destOrd="0" presId="urn:microsoft.com/office/officeart/2005/8/layout/cycle5"/>
    <dgm:cxn modelId="{4B997014-1387-2D48-8747-FB6DEC33C75C}" type="presParOf" srcId="{8A54C9F1-22A2-5A4E-B940-BF501C50D125}" destId="{234B4DB1-6790-9641-B75D-EDCEE443E5CC}" srcOrd="0" destOrd="0" presId="urn:microsoft.com/office/officeart/2005/8/layout/cycle5"/>
    <dgm:cxn modelId="{D64A4BA1-872D-8941-87B0-26A6373BBB62}" type="presParOf" srcId="{8A54C9F1-22A2-5A4E-B940-BF501C50D125}" destId="{FAC48452-4D7D-FC4D-9FF4-E4ED40E65AB8}" srcOrd="1" destOrd="0" presId="urn:microsoft.com/office/officeart/2005/8/layout/cycle5"/>
    <dgm:cxn modelId="{21FD62F6-9432-8A4B-AD55-6EB96436ACD9}" type="presParOf" srcId="{8A54C9F1-22A2-5A4E-B940-BF501C50D125}" destId="{765FEEC8-55DE-1E49-9FA4-8C845A828C00}" srcOrd="2" destOrd="0" presId="urn:microsoft.com/office/officeart/2005/8/layout/cycle5"/>
    <dgm:cxn modelId="{20E5CD52-4842-4C44-B2C7-EB520050923B}" type="presParOf" srcId="{8A54C9F1-22A2-5A4E-B940-BF501C50D125}" destId="{FF544758-89FC-F344-BBAF-8B640900EEC6}" srcOrd="3" destOrd="0" presId="urn:microsoft.com/office/officeart/2005/8/layout/cycle5"/>
    <dgm:cxn modelId="{EB0D2F95-7C4F-A34B-A4B4-C63C125AA42E}" type="presParOf" srcId="{8A54C9F1-22A2-5A4E-B940-BF501C50D125}" destId="{37DA50D7-7CB2-1346-B137-E321CE6CE712}" srcOrd="4" destOrd="0" presId="urn:microsoft.com/office/officeart/2005/8/layout/cycle5"/>
    <dgm:cxn modelId="{B83FD8F1-EEF2-B24A-8F98-FCD62A56069D}" type="presParOf" srcId="{8A54C9F1-22A2-5A4E-B940-BF501C50D125}" destId="{E228CEE2-68FE-0146-BA8F-3B3538A18186}" srcOrd="5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A2CB33B-2CD2-4B89-9ED1-F975A7F07930}" type="doc">
      <dgm:prSet loTypeId="urn:microsoft.com/office/officeart/2005/8/layout/hierarchy2" loCatId="hierarchy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653BC92-14B4-4AEF-854E-5BA58CCA0959}">
      <dgm:prSet/>
      <dgm:spPr/>
      <dgm:t>
        <a:bodyPr/>
        <a:lstStyle/>
        <a:p>
          <a:r>
            <a:rPr lang="en-US"/>
            <a:t>Business matrix: Top 10 most recent reviews , Average review star, reviewers who reviewed the same business, business with the most divergence in the ratings of reviews received</a:t>
          </a:r>
        </a:p>
      </dgm:t>
    </dgm:pt>
    <dgm:pt modelId="{17E317B6-03CD-4183-A606-8DF6D491ACDE}" type="parTrans" cxnId="{AAB9EC1E-9686-43CE-ADA0-459E51F60FA0}">
      <dgm:prSet/>
      <dgm:spPr/>
      <dgm:t>
        <a:bodyPr/>
        <a:lstStyle/>
        <a:p>
          <a:endParaRPr lang="en-US"/>
        </a:p>
      </dgm:t>
    </dgm:pt>
    <dgm:pt modelId="{22B84482-713C-4699-91DE-7479D4C57548}" type="sibTrans" cxnId="{AAB9EC1E-9686-43CE-ADA0-459E51F60FA0}">
      <dgm:prSet/>
      <dgm:spPr/>
      <dgm:t>
        <a:bodyPr/>
        <a:lstStyle/>
        <a:p>
          <a:endParaRPr lang="en-US"/>
        </a:p>
      </dgm:t>
    </dgm:pt>
    <dgm:pt modelId="{B8E02E10-5096-46BE-8AC5-A959C9BC7765}">
      <dgm:prSet/>
      <dgm:spPr/>
      <dgm:t>
        <a:bodyPr/>
        <a:lstStyle/>
        <a:p>
          <a:r>
            <a:rPr lang="en-US"/>
            <a:t>Implement:</a:t>
          </a:r>
        </a:p>
      </dgm:t>
    </dgm:pt>
    <dgm:pt modelId="{A1A7204F-CDF9-4990-9DB5-1CB4B5E249AD}" type="parTrans" cxnId="{BE9495A0-A92B-49B0-8E7F-768339E92865}">
      <dgm:prSet/>
      <dgm:spPr/>
      <dgm:t>
        <a:bodyPr/>
        <a:lstStyle/>
        <a:p>
          <a:endParaRPr lang="en-US"/>
        </a:p>
      </dgm:t>
    </dgm:pt>
    <dgm:pt modelId="{3A345795-D64A-4627-8967-91ABF125C144}" type="sibTrans" cxnId="{BE9495A0-A92B-49B0-8E7F-768339E92865}">
      <dgm:prSet/>
      <dgm:spPr/>
      <dgm:t>
        <a:bodyPr/>
        <a:lstStyle/>
        <a:p>
          <a:endParaRPr lang="en-US"/>
        </a:p>
      </dgm:t>
    </dgm:pt>
    <dgm:pt modelId="{BF4819C1-DF76-48E9-B03F-0DEC411AF9B4}">
      <dgm:prSet/>
      <dgm:spPr/>
      <dgm:t>
        <a:bodyPr/>
        <a:lstStyle/>
        <a:p>
          <a:r>
            <a:rPr lang="en-US"/>
            <a:t>Know how their services change in customer’s eyes</a:t>
          </a:r>
        </a:p>
      </dgm:t>
    </dgm:pt>
    <dgm:pt modelId="{424E7DC5-C878-42CA-82C8-20E8E92D615D}" type="parTrans" cxnId="{34E0CAFC-E59E-49F3-980B-CCF8A71FDF48}">
      <dgm:prSet/>
      <dgm:spPr/>
      <dgm:t>
        <a:bodyPr/>
        <a:lstStyle/>
        <a:p>
          <a:endParaRPr lang="en-US"/>
        </a:p>
      </dgm:t>
    </dgm:pt>
    <dgm:pt modelId="{0A8B0BBE-7295-4ED7-8F0A-F232B1715BD1}" type="sibTrans" cxnId="{34E0CAFC-E59E-49F3-980B-CCF8A71FDF48}">
      <dgm:prSet/>
      <dgm:spPr/>
      <dgm:t>
        <a:bodyPr/>
        <a:lstStyle/>
        <a:p>
          <a:endParaRPr lang="en-US"/>
        </a:p>
      </dgm:t>
    </dgm:pt>
    <dgm:pt modelId="{95234E8B-D56E-4FA0-8C82-CD47416A27D1}">
      <dgm:prSet/>
      <dgm:spPr/>
      <dgm:t>
        <a:bodyPr/>
        <a:lstStyle/>
        <a:p>
          <a:r>
            <a:rPr lang="en-US"/>
            <a:t>which business has most customers to visit or which business is the most popular one</a:t>
          </a:r>
        </a:p>
      </dgm:t>
    </dgm:pt>
    <dgm:pt modelId="{4F8A82D2-2FA4-4121-845C-A0494C8A734A}" type="parTrans" cxnId="{80396BF5-ECB0-49FF-A9C1-876F7B4F30DF}">
      <dgm:prSet/>
      <dgm:spPr/>
      <dgm:t>
        <a:bodyPr/>
        <a:lstStyle/>
        <a:p>
          <a:endParaRPr lang="en-US"/>
        </a:p>
      </dgm:t>
    </dgm:pt>
    <dgm:pt modelId="{60C909C9-2A63-40E8-8055-68E017FCDB68}" type="sibTrans" cxnId="{80396BF5-ECB0-49FF-A9C1-876F7B4F30DF}">
      <dgm:prSet/>
      <dgm:spPr/>
      <dgm:t>
        <a:bodyPr/>
        <a:lstStyle/>
        <a:p>
          <a:endParaRPr lang="en-US"/>
        </a:p>
      </dgm:t>
    </dgm:pt>
    <dgm:pt modelId="{3EC55C59-CF7D-4DEF-9D70-9E6FF787F99D}">
      <dgm:prSet/>
      <dgm:spPr/>
      <dgm:t>
        <a:bodyPr/>
        <a:lstStyle/>
        <a:p>
          <a:r>
            <a:rPr lang="en-US"/>
            <a:t>How business is controversial</a:t>
          </a:r>
        </a:p>
      </dgm:t>
    </dgm:pt>
    <dgm:pt modelId="{E25C7581-2E72-475F-B6CF-923484E1F9DD}" type="parTrans" cxnId="{535FA41C-E839-46F7-BEBA-354E6E0FEA12}">
      <dgm:prSet/>
      <dgm:spPr/>
      <dgm:t>
        <a:bodyPr/>
        <a:lstStyle/>
        <a:p>
          <a:endParaRPr lang="en-US"/>
        </a:p>
      </dgm:t>
    </dgm:pt>
    <dgm:pt modelId="{4EF7B27E-B65C-42D6-8363-F373BB3B2C5B}" type="sibTrans" cxnId="{535FA41C-E839-46F7-BEBA-354E6E0FEA12}">
      <dgm:prSet/>
      <dgm:spPr/>
      <dgm:t>
        <a:bodyPr/>
        <a:lstStyle/>
        <a:p>
          <a:endParaRPr lang="en-US"/>
        </a:p>
      </dgm:t>
    </dgm:pt>
    <dgm:pt modelId="{4B0FB0C9-390E-974A-A4B2-E24F05D65A3F}" type="pres">
      <dgm:prSet presAssocID="{2A2CB33B-2CD2-4B89-9ED1-F975A7F07930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7C4D9C2-465E-184B-9EDF-B5EB2D687040}" type="pres">
      <dgm:prSet presAssocID="{A653BC92-14B4-4AEF-854E-5BA58CCA0959}" presName="root1" presStyleCnt="0"/>
      <dgm:spPr/>
    </dgm:pt>
    <dgm:pt modelId="{A08A90AD-E704-5341-95F0-F1E4E089CDBB}" type="pres">
      <dgm:prSet presAssocID="{A653BC92-14B4-4AEF-854E-5BA58CCA0959}" presName="LevelOneTextNode" presStyleLbl="node0" presStyleIdx="0" presStyleCnt="2">
        <dgm:presLayoutVars>
          <dgm:chPref val="3"/>
        </dgm:presLayoutVars>
      </dgm:prSet>
      <dgm:spPr/>
    </dgm:pt>
    <dgm:pt modelId="{CDB215F2-BD12-F14E-8664-12E54E8A5C98}" type="pres">
      <dgm:prSet presAssocID="{A653BC92-14B4-4AEF-854E-5BA58CCA0959}" presName="level2hierChild" presStyleCnt="0"/>
      <dgm:spPr/>
    </dgm:pt>
    <dgm:pt modelId="{7FB61B18-9FCD-A747-9976-E4E3BF9CE0BB}" type="pres">
      <dgm:prSet presAssocID="{B8E02E10-5096-46BE-8AC5-A959C9BC7765}" presName="root1" presStyleCnt="0"/>
      <dgm:spPr/>
    </dgm:pt>
    <dgm:pt modelId="{F57D6909-C4C9-B942-B5F3-6486DF1409C0}" type="pres">
      <dgm:prSet presAssocID="{B8E02E10-5096-46BE-8AC5-A959C9BC7765}" presName="LevelOneTextNode" presStyleLbl="node0" presStyleIdx="1" presStyleCnt="2">
        <dgm:presLayoutVars>
          <dgm:chPref val="3"/>
        </dgm:presLayoutVars>
      </dgm:prSet>
      <dgm:spPr/>
    </dgm:pt>
    <dgm:pt modelId="{55E65EEF-5C9A-3B4E-9728-2B2E3E39DADF}" type="pres">
      <dgm:prSet presAssocID="{B8E02E10-5096-46BE-8AC5-A959C9BC7765}" presName="level2hierChild" presStyleCnt="0"/>
      <dgm:spPr/>
    </dgm:pt>
    <dgm:pt modelId="{12CA5484-586D-0745-AA23-75CB41A33A95}" type="pres">
      <dgm:prSet presAssocID="{424E7DC5-C878-42CA-82C8-20E8E92D615D}" presName="conn2-1" presStyleLbl="parChTrans1D2" presStyleIdx="0" presStyleCnt="3"/>
      <dgm:spPr/>
    </dgm:pt>
    <dgm:pt modelId="{14EA92FB-1127-B54C-BF8B-221E879A74A8}" type="pres">
      <dgm:prSet presAssocID="{424E7DC5-C878-42CA-82C8-20E8E92D615D}" presName="connTx" presStyleLbl="parChTrans1D2" presStyleIdx="0" presStyleCnt="3"/>
      <dgm:spPr/>
    </dgm:pt>
    <dgm:pt modelId="{F59BB509-7B45-0049-90A8-FB1AF7BE935D}" type="pres">
      <dgm:prSet presAssocID="{BF4819C1-DF76-48E9-B03F-0DEC411AF9B4}" presName="root2" presStyleCnt="0"/>
      <dgm:spPr/>
    </dgm:pt>
    <dgm:pt modelId="{91000C13-B7ED-BC48-BCDC-7924C7360507}" type="pres">
      <dgm:prSet presAssocID="{BF4819C1-DF76-48E9-B03F-0DEC411AF9B4}" presName="LevelTwoTextNode" presStyleLbl="node2" presStyleIdx="0" presStyleCnt="3">
        <dgm:presLayoutVars>
          <dgm:chPref val="3"/>
        </dgm:presLayoutVars>
      </dgm:prSet>
      <dgm:spPr/>
    </dgm:pt>
    <dgm:pt modelId="{63CB1B7B-9770-5245-893E-A7721DA89A21}" type="pres">
      <dgm:prSet presAssocID="{BF4819C1-DF76-48E9-B03F-0DEC411AF9B4}" presName="level3hierChild" presStyleCnt="0"/>
      <dgm:spPr/>
    </dgm:pt>
    <dgm:pt modelId="{0F4FE584-FC63-D14D-B5B6-386A3F013768}" type="pres">
      <dgm:prSet presAssocID="{4F8A82D2-2FA4-4121-845C-A0494C8A734A}" presName="conn2-1" presStyleLbl="parChTrans1D2" presStyleIdx="1" presStyleCnt="3"/>
      <dgm:spPr/>
    </dgm:pt>
    <dgm:pt modelId="{1144C0DB-13F2-9E47-8ADF-5A8CC0CCE860}" type="pres">
      <dgm:prSet presAssocID="{4F8A82D2-2FA4-4121-845C-A0494C8A734A}" presName="connTx" presStyleLbl="parChTrans1D2" presStyleIdx="1" presStyleCnt="3"/>
      <dgm:spPr/>
    </dgm:pt>
    <dgm:pt modelId="{53BF0C83-80F6-814A-937B-63A86DC0E44F}" type="pres">
      <dgm:prSet presAssocID="{95234E8B-D56E-4FA0-8C82-CD47416A27D1}" presName="root2" presStyleCnt="0"/>
      <dgm:spPr/>
    </dgm:pt>
    <dgm:pt modelId="{B11C617D-8C6E-D644-98DC-1C4D9212663D}" type="pres">
      <dgm:prSet presAssocID="{95234E8B-D56E-4FA0-8C82-CD47416A27D1}" presName="LevelTwoTextNode" presStyleLbl="node2" presStyleIdx="1" presStyleCnt="3">
        <dgm:presLayoutVars>
          <dgm:chPref val="3"/>
        </dgm:presLayoutVars>
      </dgm:prSet>
      <dgm:spPr/>
    </dgm:pt>
    <dgm:pt modelId="{CBCCDA82-59FF-2F43-B041-0844CFC81534}" type="pres">
      <dgm:prSet presAssocID="{95234E8B-D56E-4FA0-8C82-CD47416A27D1}" presName="level3hierChild" presStyleCnt="0"/>
      <dgm:spPr/>
    </dgm:pt>
    <dgm:pt modelId="{9B493564-484F-7F48-A0A5-314EF494508C}" type="pres">
      <dgm:prSet presAssocID="{E25C7581-2E72-475F-B6CF-923484E1F9DD}" presName="conn2-1" presStyleLbl="parChTrans1D2" presStyleIdx="2" presStyleCnt="3"/>
      <dgm:spPr/>
    </dgm:pt>
    <dgm:pt modelId="{A4AEC658-CFAD-2446-9A82-0B2C704A638D}" type="pres">
      <dgm:prSet presAssocID="{E25C7581-2E72-475F-B6CF-923484E1F9DD}" presName="connTx" presStyleLbl="parChTrans1D2" presStyleIdx="2" presStyleCnt="3"/>
      <dgm:spPr/>
    </dgm:pt>
    <dgm:pt modelId="{FC65393A-0E75-D04A-BB00-B515B9EB7454}" type="pres">
      <dgm:prSet presAssocID="{3EC55C59-CF7D-4DEF-9D70-9E6FF787F99D}" presName="root2" presStyleCnt="0"/>
      <dgm:spPr/>
    </dgm:pt>
    <dgm:pt modelId="{3FD6FAED-0A32-9C46-AC3F-BF3A2E6DF74C}" type="pres">
      <dgm:prSet presAssocID="{3EC55C59-CF7D-4DEF-9D70-9E6FF787F99D}" presName="LevelTwoTextNode" presStyleLbl="node2" presStyleIdx="2" presStyleCnt="3">
        <dgm:presLayoutVars>
          <dgm:chPref val="3"/>
        </dgm:presLayoutVars>
      </dgm:prSet>
      <dgm:spPr/>
    </dgm:pt>
    <dgm:pt modelId="{29314399-9036-A14B-9968-44F74D4601DF}" type="pres">
      <dgm:prSet presAssocID="{3EC55C59-CF7D-4DEF-9D70-9E6FF787F99D}" presName="level3hierChild" presStyleCnt="0"/>
      <dgm:spPr/>
    </dgm:pt>
  </dgm:ptLst>
  <dgm:cxnLst>
    <dgm:cxn modelId="{13AE430A-384B-FD4E-B10D-02C67AB400FF}" type="presOf" srcId="{424E7DC5-C878-42CA-82C8-20E8E92D615D}" destId="{14EA92FB-1127-B54C-BF8B-221E879A74A8}" srcOrd="1" destOrd="0" presId="urn:microsoft.com/office/officeart/2005/8/layout/hierarchy2"/>
    <dgm:cxn modelId="{535FA41C-E839-46F7-BEBA-354E6E0FEA12}" srcId="{B8E02E10-5096-46BE-8AC5-A959C9BC7765}" destId="{3EC55C59-CF7D-4DEF-9D70-9E6FF787F99D}" srcOrd="2" destOrd="0" parTransId="{E25C7581-2E72-475F-B6CF-923484E1F9DD}" sibTransId="{4EF7B27E-B65C-42D6-8363-F373BB3B2C5B}"/>
    <dgm:cxn modelId="{AAB9EC1E-9686-43CE-ADA0-459E51F60FA0}" srcId="{2A2CB33B-2CD2-4B89-9ED1-F975A7F07930}" destId="{A653BC92-14B4-4AEF-854E-5BA58CCA0959}" srcOrd="0" destOrd="0" parTransId="{17E317B6-03CD-4183-A606-8DF6D491ACDE}" sibTransId="{22B84482-713C-4699-91DE-7479D4C57548}"/>
    <dgm:cxn modelId="{747EEB27-5428-D948-B366-7966FC66B41F}" type="presOf" srcId="{A653BC92-14B4-4AEF-854E-5BA58CCA0959}" destId="{A08A90AD-E704-5341-95F0-F1E4E089CDBB}" srcOrd="0" destOrd="0" presId="urn:microsoft.com/office/officeart/2005/8/layout/hierarchy2"/>
    <dgm:cxn modelId="{E8133B28-D8A0-5C41-A7E5-45B82054D853}" type="presOf" srcId="{E25C7581-2E72-475F-B6CF-923484E1F9DD}" destId="{A4AEC658-CFAD-2446-9A82-0B2C704A638D}" srcOrd="1" destOrd="0" presId="urn:microsoft.com/office/officeart/2005/8/layout/hierarchy2"/>
    <dgm:cxn modelId="{B0519334-F6F5-F547-8417-D0B8EF8B798D}" type="presOf" srcId="{B8E02E10-5096-46BE-8AC5-A959C9BC7765}" destId="{F57D6909-C4C9-B942-B5F3-6486DF1409C0}" srcOrd="0" destOrd="0" presId="urn:microsoft.com/office/officeart/2005/8/layout/hierarchy2"/>
    <dgm:cxn modelId="{7C3A1150-A760-CB4C-BF31-021356EC0DED}" type="presOf" srcId="{424E7DC5-C878-42CA-82C8-20E8E92D615D}" destId="{12CA5484-586D-0745-AA23-75CB41A33A95}" srcOrd="0" destOrd="0" presId="urn:microsoft.com/office/officeart/2005/8/layout/hierarchy2"/>
    <dgm:cxn modelId="{02E5485E-5498-7240-9599-3C379F777A8C}" type="presOf" srcId="{E25C7581-2E72-475F-B6CF-923484E1F9DD}" destId="{9B493564-484F-7F48-A0A5-314EF494508C}" srcOrd="0" destOrd="0" presId="urn:microsoft.com/office/officeart/2005/8/layout/hierarchy2"/>
    <dgm:cxn modelId="{134DE86F-B29E-EE44-BA73-F114CF485EA2}" type="presOf" srcId="{95234E8B-D56E-4FA0-8C82-CD47416A27D1}" destId="{B11C617D-8C6E-D644-98DC-1C4D9212663D}" srcOrd="0" destOrd="0" presId="urn:microsoft.com/office/officeart/2005/8/layout/hierarchy2"/>
    <dgm:cxn modelId="{7E3F0276-EFF7-EC48-AE26-941020863871}" type="presOf" srcId="{4F8A82D2-2FA4-4121-845C-A0494C8A734A}" destId="{0F4FE584-FC63-D14D-B5B6-386A3F013768}" srcOrd="0" destOrd="0" presId="urn:microsoft.com/office/officeart/2005/8/layout/hierarchy2"/>
    <dgm:cxn modelId="{F8F66081-B834-BF4E-A0DA-16D925FFEABD}" type="presOf" srcId="{2A2CB33B-2CD2-4B89-9ED1-F975A7F07930}" destId="{4B0FB0C9-390E-974A-A4B2-E24F05D65A3F}" srcOrd="0" destOrd="0" presId="urn:microsoft.com/office/officeart/2005/8/layout/hierarchy2"/>
    <dgm:cxn modelId="{A4A7179F-270D-B04A-A928-7BF4677DFBA3}" type="presOf" srcId="{3EC55C59-CF7D-4DEF-9D70-9E6FF787F99D}" destId="{3FD6FAED-0A32-9C46-AC3F-BF3A2E6DF74C}" srcOrd="0" destOrd="0" presId="urn:microsoft.com/office/officeart/2005/8/layout/hierarchy2"/>
    <dgm:cxn modelId="{BE9495A0-A92B-49B0-8E7F-768339E92865}" srcId="{2A2CB33B-2CD2-4B89-9ED1-F975A7F07930}" destId="{B8E02E10-5096-46BE-8AC5-A959C9BC7765}" srcOrd="1" destOrd="0" parTransId="{A1A7204F-CDF9-4990-9DB5-1CB4B5E249AD}" sibTransId="{3A345795-D64A-4627-8967-91ABF125C144}"/>
    <dgm:cxn modelId="{BB5556B6-82F4-6C4A-A49D-CCB88E595563}" type="presOf" srcId="{BF4819C1-DF76-48E9-B03F-0DEC411AF9B4}" destId="{91000C13-B7ED-BC48-BCDC-7924C7360507}" srcOrd="0" destOrd="0" presId="urn:microsoft.com/office/officeart/2005/8/layout/hierarchy2"/>
    <dgm:cxn modelId="{00789FF2-34F3-ED4A-89D0-A4D2D11222DA}" type="presOf" srcId="{4F8A82D2-2FA4-4121-845C-A0494C8A734A}" destId="{1144C0DB-13F2-9E47-8ADF-5A8CC0CCE860}" srcOrd="1" destOrd="0" presId="urn:microsoft.com/office/officeart/2005/8/layout/hierarchy2"/>
    <dgm:cxn modelId="{80396BF5-ECB0-49FF-A9C1-876F7B4F30DF}" srcId="{B8E02E10-5096-46BE-8AC5-A959C9BC7765}" destId="{95234E8B-D56E-4FA0-8C82-CD47416A27D1}" srcOrd="1" destOrd="0" parTransId="{4F8A82D2-2FA4-4121-845C-A0494C8A734A}" sibTransId="{60C909C9-2A63-40E8-8055-68E017FCDB68}"/>
    <dgm:cxn modelId="{34E0CAFC-E59E-49F3-980B-CCF8A71FDF48}" srcId="{B8E02E10-5096-46BE-8AC5-A959C9BC7765}" destId="{BF4819C1-DF76-48E9-B03F-0DEC411AF9B4}" srcOrd="0" destOrd="0" parTransId="{424E7DC5-C878-42CA-82C8-20E8E92D615D}" sibTransId="{0A8B0BBE-7295-4ED7-8F0A-F232B1715BD1}"/>
    <dgm:cxn modelId="{C2AEF4A2-B578-DC49-ADD0-7839F829BAE2}" type="presParOf" srcId="{4B0FB0C9-390E-974A-A4B2-E24F05D65A3F}" destId="{17C4D9C2-465E-184B-9EDF-B5EB2D687040}" srcOrd="0" destOrd="0" presId="urn:microsoft.com/office/officeart/2005/8/layout/hierarchy2"/>
    <dgm:cxn modelId="{04DC8D13-C0A0-E248-8BB0-A4D986869D30}" type="presParOf" srcId="{17C4D9C2-465E-184B-9EDF-B5EB2D687040}" destId="{A08A90AD-E704-5341-95F0-F1E4E089CDBB}" srcOrd="0" destOrd="0" presId="urn:microsoft.com/office/officeart/2005/8/layout/hierarchy2"/>
    <dgm:cxn modelId="{C1B83096-4DD1-C142-BBA0-67773C5D53BA}" type="presParOf" srcId="{17C4D9C2-465E-184B-9EDF-B5EB2D687040}" destId="{CDB215F2-BD12-F14E-8664-12E54E8A5C98}" srcOrd="1" destOrd="0" presId="urn:microsoft.com/office/officeart/2005/8/layout/hierarchy2"/>
    <dgm:cxn modelId="{889E0153-18A9-8B46-954B-69924490DB64}" type="presParOf" srcId="{4B0FB0C9-390E-974A-A4B2-E24F05D65A3F}" destId="{7FB61B18-9FCD-A747-9976-E4E3BF9CE0BB}" srcOrd="1" destOrd="0" presId="urn:microsoft.com/office/officeart/2005/8/layout/hierarchy2"/>
    <dgm:cxn modelId="{9794D0D4-D26D-A842-BD12-B6B4586B0496}" type="presParOf" srcId="{7FB61B18-9FCD-A747-9976-E4E3BF9CE0BB}" destId="{F57D6909-C4C9-B942-B5F3-6486DF1409C0}" srcOrd="0" destOrd="0" presId="urn:microsoft.com/office/officeart/2005/8/layout/hierarchy2"/>
    <dgm:cxn modelId="{CB1A6D6F-A023-6B4D-A435-266BE87A8E13}" type="presParOf" srcId="{7FB61B18-9FCD-A747-9976-E4E3BF9CE0BB}" destId="{55E65EEF-5C9A-3B4E-9728-2B2E3E39DADF}" srcOrd="1" destOrd="0" presId="urn:microsoft.com/office/officeart/2005/8/layout/hierarchy2"/>
    <dgm:cxn modelId="{5848A83A-90D0-2F48-9167-F4B9A1533634}" type="presParOf" srcId="{55E65EEF-5C9A-3B4E-9728-2B2E3E39DADF}" destId="{12CA5484-586D-0745-AA23-75CB41A33A95}" srcOrd="0" destOrd="0" presId="urn:microsoft.com/office/officeart/2005/8/layout/hierarchy2"/>
    <dgm:cxn modelId="{D69E51A2-916B-8145-BC56-E27CF9057BCA}" type="presParOf" srcId="{12CA5484-586D-0745-AA23-75CB41A33A95}" destId="{14EA92FB-1127-B54C-BF8B-221E879A74A8}" srcOrd="0" destOrd="0" presId="urn:microsoft.com/office/officeart/2005/8/layout/hierarchy2"/>
    <dgm:cxn modelId="{FA09E074-F24F-4542-A985-D6F71370A96B}" type="presParOf" srcId="{55E65EEF-5C9A-3B4E-9728-2B2E3E39DADF}" destId="{F59BB509-7B45-0049-90A8-FB1AF7BE935D}" srcOrd="1" destOrd="0" presId="urn:microsoft.com/office/officeart/2005/8/layout/hierarchy2"/>
    <dgm:cxn modelId="{5D0C2024-1683-8E4A-A5E8-0CA88FC01545}" type="presParOf" srcId="{F59BB509-7B45-0049-90A8-FB1AF7BE935D}" destId="{91000C13-B7ED-BC48-BCDC-7924C7360507}" srcOrd="0" destOrd="0" presId="urn:microsoft.com/office/officeart/2005/8/layout/hierarchy2"/>
    <dgm:cxn modelId="{3585720C-C59F-4E4E-A3C0-FE1EB8917736}" type="presParOf" srcId="{F59BB509-7B45-0049-90A8-FB1AF7BE935D}" destId="{63CB1B7B-9770-5245-893E-A7721DA89A21}" srcOrd="1" destOrd="0" presId="urn:microsoft.com/office/officeart/2005/8/layout/hierarchy2"/>
    <dgm:cxn modelId="{F8B86E14-0A39-0741-A262-386A17FDB099}" type="presParOf" srcId="{55E65EEF-5C9A-3B4E-9728-2B2E3E39DADF}" destId="{0F4FE584-FC63-D14D-B5B6-386A3F013768}" srcOrd="2" destOrd="0" presId="urn:microsoft.com/office/officeart/2005/8/layout/hierarchy2"/>
    <dgm:cxn modelId="{A39A714F-D047-424A-B795-AE0622997003}" type="presParOf" srcId="{0F4FE584-FC63-D14D-B5B6-386A3F013768}" destId="{1144C0DB-13F2-9E47-8ADF-5A8CC0CCE860}" srcOrd="0" destOrd="0" presId="urn:microsoft.com/office/officeart/2005/8/layout/hierarchy2"/>
    <dgm:cxn modelId="{0D73B01E-731C-7449-8D99-8E8874BF909F}" type="presParOf" srcId="{55E65EEF-5C9A-3B4E-9728-2B2E3E39DADF}" destId="{53BF0C83-80F6-814A-937B-63A86DC0E44F}" srcOrd="3" destOrd="0" presId="urn:microsoft.com/office/officeart/2005/8/layout/hierarchy2"/>
    <dgm:cxn modelId="{50CC5352-E5B9-EE43-97D0-068819EB9266}" type="presParOf" srcId="{53BF0C83-80F6-814A-937B-63A86DC0E44F}" destId="{B11C617D-8C6E-D644-98DC-1C4D9212663D}" srcOrd="0" destOrd="0" presId="urn:microsoft.com/office/officeart/2005/8/layout/hierarchy2"/>
    <dgm:cxn modelId="{151AC091-5AFD-8F4C-AA44-01573293C73E}" type="presParOf" srcId="{53BF0C83-80F6-814A-937B-63A86DC0E44F}" destId="{CBCCDA82-59FF-2F43-B041-0844CFC81534}" srcOrd="1" destOrd="0" presId="urn:microsoft.com/office/officeart/2005/8/layout/hierarchy2"/>
    <dgm:cxn modelId="{E2128C69-8893-B748-B3B3-857BEB2D03E6}" type="presParOf" srcId="{55E65EEF-5C9A-3B4E-9728-2B2E3E39DADF}" destId="{9B493564-484F-7F48-A0A5-314EF494508C}" srcOrd="4" destOrd="0" presId="urn:microsoft.com/office/officeart/2005/8/layout/hierarchy2"/>
    <dgm:cxn modelId="{E2431959-6620-E647-95DC-CCEAFCF3DDB1}" type="presParOf" srcId="{9B493564-484F-7F48-A0A5-314EF494508C}" destId="{A4AEC658-CFAD-2446-9A82-0B2C704A638D}" srcOrd="0" destOrd="0" presId="urn:microsoft.com/office/officeart/2005/8/layout/hierarchy2"/>
    <dgm:cxn modelId="{D554FF4E-4933-4B46-9B95-AE2BE1A7122A}" type="presParOf" srcId="{55E65EEF-5C9A-3B4E-9728-2B2E3E39DADF}" destId="{FC65393A-0E75-D04A-BB00-B515B9EB7454}" srcOrd="5" destOrd="0" presId="urn:microsoft.com/office/officeart/2005/8/layout/hierarchy2"/>
    <dgm:cxn modelId="{4BE63788-62B6-2E48-A3B4-95EC3EBF4E6A}" type="presParOf" srcId="{FC65393A-0E75-D04A-BB00-B515B9EB7454}" destId="{3FD6FAED-0A32-9C46-AC3F-BF3A2E6DF74C}" srcOrd="0" destOrd="0" presId="urn:microsoft.com/office/officeart/2005/8/layout/hierarchy2"/>
    <dgm:cxn modelId="{3A6DCF34-A98A-FB4C-9EAB-486AF8216F3A}" type="presParOf" srcId="{FC65393A-0E75-D04A-BB00-B515B9EB7454}" destId="{29314399-9036-A14B-9968-44F74D4601D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4B4DB1-6790-9641-B75D-EDCEE443E5CC}">
      <dsp:nvSpPr>
        <dsp:cNvPr id="0" name=""/>
        <dsp:cNvSpPr/>
      </dsp:nvSpPr>
      <dsp:spPr>
        <a:xfrm>
          <a:off x="712895" y="943876"/>
          <a:ext cx="2724516" cy="177093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Are the businesses getting enough information on the reviewers patterns?</a:t>
          </a:r>
          <a:endParaRPr lang="en-US" sz="2000" kern="1200"/>
        </a:p>
      </dsp:txBody>
      <dsp:txXfrm>
        <a:off x="799345" y="1030326"/>
        <a:ext cx="2551616" cy="1598035"/>
      </dsp:txXfrm>
    </dsp:sp>
    <dsp:sp modelId="{765FEEC8-55DE-1E49-9FA4-8C845A828C00}">
      <dsp:nvSpPr>
        <dsp:cNvPr id="0" name=""/>
        <dsp:cNvSpPr/>
      </dsp:nvSpPr>
      <dsp:spPr>
        <a:xfrm>
          <a:off x="2075154" y="327697"/>
          <a:ext cx="3003293" cy="3003293"/>
        </a:xfrm>
        <a:custGeom>
          <a:avLst/>
          <a:gdLst/>
          <a:ahLst/>
          <a:cxnLst/>
          <a:rect l="0" t="0" r="0" b="0"/>
          <a:pathLst>
            <a:path>
              <a:moveTo>
                <a:pt x="632692" y="276958"/>
              </a:moveTo>
              <a:arcTo wR="1501646" hR="1501646" stAng="14078588" swAng="4242824"/>
            </a:path>
          </a:pathLst>
        </a:custGeom>
        <a:noFill/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544758-89FC-F344-BBAF-8B640900EEC6}">
      <dsp:nvSpPr>
        <dsp:cNvPr id="0" name=""/>
        <dsp:cNvSpPr/>
      </dsp:nvSpPr>
      <dsp:spPr>
        <a:xfrm>
          <a:off x="3716189" y="943876"/>
          <a:ext cx="2724516" cy="1770935"/>
        </a:xfrm>
        <a:prstGeom prst="roundRect">
          <a:avLst/>
        </a:prstGeom>
        <a:gradFill rotWithShape="0">
          <a:gsLst>
            <a:gs pos="0">
              <a:schemeClr val="accent5">
                <a:hueOff val="6237238"/>
                <a:satOff val="-4013"/>
                <a:lumOff val="2744"/>
                <a:alphaOff val="0"/>
                <a:tint val="64000"/>
                <a:lumMod val="118000"/>
              </a:schemeClr>
            </a:gs>
            <a:gs pos="100000">
              <a:schemeClr val="accent5">
                <a:hueOff val="6237238"/>
                <a:satOff val="-4013"/>
                <a:lumOff val="2744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Are the reviewers getting enough motivation to Yep?</a:t>
          </a:r>
          <a:endParaRPr lang="en-US" sz="2000" kern="1200"/>
        </a:p>
      </dsp:txBody>
      <dsp:txXfrm>
        <a:off x="3802639" y="1030326"/>
        <a:ext cx="2551616" cy="1598035"/>
      </dsp:txXfrm>
    </dsp:sp>
    <dsp:sp modelId="{E228CEE2-68FE-0146-BA8F-3B3538A18186}">
      <dsp:nvSpPr>
        <dsp:cNvPr id="0" name=""/>
        <dsp:cNvSpPr/>
      </dsp:nvSpPr>
      <dsp:spPr>
        <a:xfrm>
          <a:off x="2075154" y="327697"/>
          <a:ext cx="3003293" cy="3003293"/>
        </a:xfrm>
        <a:custGeom>
          <a:avLst/>
          <a:gdLst/>
          <a:ahLst/>
          <a:cxnLst/>
          <a:rect l="0" t="0" r="0" b="0"/>
          <a:pathLst>
            <a:path>
              <a:moveTo>
                <a:pt x="2370601" y="2726335"/>
              </a:moveTo>
              <a:arcTo wR="1501646" hR="1501646" stAng="3278588" swAng="4242824"/>
            </a:path>
          </a:pathLst>
        </a:custGeom>
        <a:noFill/>
        <a:ln w="9525" cap="rnd" cmpd="sng" algn="ctr">
          <a:solidFill>
            <a:schemeClr val="accent5">
              <a:hueOff val="6237238"/>
              <a:satOff val="-4013"/>
              <a:lumOff val="2744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8A90AD-E704-5341-95F0-F1E4E089CDBB}">
      <dsp:nvSpPr>
        <dsp:cNvPr id="0" name=""/>
        <dsp:cNvSpPr/>
      </dsp:nvSpPr>
      <dsp:spPr>
        <a:xfrm>
          <a:off x="918873" y="1786"/>
          <a:ext cx="2215221" cy="11076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Business matrix: Top 10 most recent reviews , Average review star, reviewers who reviewed the same business, business with the most divergence in the ratings of reviews received</a:t>
          </a:r>
        </a:p>
      </dsp:txBody>
      <dsp:txXfrm>
        <a:off x="951314" y="34227"/>
        <a:ext cx="2150339" cy="1042728"/>
      </dsp:txXfrm>
    </dsp:sp>
    <dsp:sp modelId="{F57D6909-C4C9-B942-B5F3-6486DF1409C0}">
      <dsp:nvSpPr>
        <dsp:cNvPr id="0" name=""/>
        <dsp:cNvSpPr/>
      </dsp:nvSpPr>
      <dsp:spPr>
        <a:xfrm>
          <a:off x="918873" y="1275539"/>
          <a:ext cx="2215221" cy="11076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Implement:</a:t>
          </a:r>
        </a:p>
      </dsp:txBody>
      <dsp:txXfrm>
        <a:off x="951314" y="1307980"/>
        <a:ext cx="2150339" cy="1042728"/>
      </dsp:txXfrm>
    </dsp:sp>
    <dsp:sp modelId="{12CA5484-586D-0745-AA23-75CB41A33A95}">
      <dsp:nvSpPr>
        <dsp:cNvPr id="0" name=""/>
        <dsp:cNvSpPr/>
      </dsp:nvSpPr>
      <dsp:spPr>
        <a:xfrm rot="18289469">
          <a:off x="2801317" y="1165222"/>
          <a:ext cx="1551643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551643" y="27246"/>
              </a:lnTo>
            </a:path>
          </a:pathLst>
        </a:custGeom>
        <a:noFill/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38348" y="1153677"/>
        <a:ext cx="77582" cy="77582"/>
      </dsp:txXfrm>
    </dsp:sp>
    <dsp:sp modelId="{91000C13-B7ED-BC48-BCDC-7924C7360507}">
      <dsp:nvSpPr>
        <dsp:cNvPr id="0" name=""/>
        <dsp:cNvSpPr/>
      </dsp:nvSpPr>
      <dsp:spPr>
        <a:xfrm>
          <a:off x="4020183" y="1786"/>
          <a:ext cx="2215221" cy="11076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Know how their services change in customer’s eyes</a:t>
          </a:r>
        </a:p>
      </dsp:txBody>
      <dsp:txXfrm>
        <a:off x="4052624" y="34227"/>
        <a:ext cx="2150339" cy="1042728"/>
      </dsp:txXfrm>
    </dsp:sp>
    <dsp:sp modelId="{0F4FE584-FC63-D14D-B5B6-386A3F013768}">
      <dsp:nvSpPr>
        <dsp:cNvPr id="0" name=""/>
        <dsp:cNvSpPr/>
      </dsp:nvSpPr>
      <dsp:spPr>
        <a:xfrm>
          <a:off x="3134095" y="1802098"/>
          <a:ext cx="886088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886088" y="27246"/>
              </a:lnTo>
            </a:path>
          </a:pathLst>
        </a:custGeom>
        <a:noFill/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54987" y="1807192"/>
        <a:ext cx="44304" cy="44304"/>
      </dsp:txXfrm>
    </dsp:sp>
    <dsp:sp modelId="{B11C617D-8C6E-D644-98DC-1C4D9212663D}">
      <dsp:nvSpPr>
        <dsp:cNvPr id="0" name=""/>
        <dsp:cNvSpPr/>
      </dsp:nvSpPr>
      <dsp:spPr>
        <a:xfrm>
          <a:off x="4020183" y="1275539"/>
          <a:ext cx="2215221" cy="11076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which business has most customers to visit or which business is the most popular one</a:t>
          </a:r>
        </a:p>
      </dsp:txBody>
      <dsp:txXfrm>
        <a:off x="4052624" y="1307980"/>
        <a:ext cx="2150339" cy="1042728"/>
      </dsp:txXfrm>
    </dsp:sp>
    <dsp:sp modelId="{9B493564-484F-7F48-A0A5-314EF494508C}">
      <dsp:nvSpPr>
        <dsp:cNvPr id="0" name=""/>
        <dsp:cNvSpPr/>
      </dsp:nvSpPr>
      <dsp:spPr>
        <a:xfrm rot="3310531">
          <a:off x="2801317" y="2438974"/>
          <a:ext cx="1551643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551643" y="27246"/>
              </a:lnTo>
            </a:path>
          </a:pathLst>
        </a:custGeom>
        <a:noFill/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38348" y="2427429"/>
        <a:ext cx="77582" cy="77582"/>
      </dsp:txXfrm>
    </dsp:sp>
    <dsp:sp modelId="{3FD6FAED-0A32-9C46-AC3F-BF3A2E6DF74C}">
      <dsp:nvSpPr>
        <dsp:cNvPr id="0" name=""/>
        <dsp:cNvSpPr/>
      </dsp:nvSpPr>
      <dsp:spPr>
        <a:xfrm>
          <a:off x="4020183" y="2549291"/>
          <a:ext cx="2215221" cy="11076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How business is controversial</a:t>
          </a:r>
        </a:p>
      </dsp:txBody>
      <dsp:txXfrm>
        <a:off x="4052624" y="2581732"/>
        <a:ext cx="2150339" cy="10427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385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2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38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3575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4286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6027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32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370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046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570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2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150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66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8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33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61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638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CCCBBAC-6F8E-884B-944B-DB24B546A2B4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B6458-D289-8748-BF74-A775F2016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0674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A81905-F480-46A4-BC10-215D24EA1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23F1B9-E234-0243-B588-A7D257D0AA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2012" y="380060"/>
            <a:ext cx="5222325" cy="33295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Yelp &amp; Yelping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0D8D28-1F89-C44D-B0AE-94CE8EB67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7455" y="3765668"/>
            <a:ext cx="5222326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A PROJECT to aid and make yelp better for </a:t>
            </a:r>
            <a:r>
              <a:rPr lang="en-US">
                <a:solidFill>
                  <a:schemeClr val="tx2">
                    <a:lumMod val="40000"/>
                    <a:lumOff val="60000"/>
                  </a:schemeClr>
                </a:solidFill>
              </a:rPr>
              <a:t>businesses and Reviewers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36FD4D9D-3784-41E8-8405-A42B72F5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5692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09811DF6-66E4-43D5-B564-315179653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81964" cy="6858000"/>
          </a:xfrm>
          <a:custGeom>
            <a:avLst/>
            <a:gdLst>
              <a:gd name="connsiteX0" fmla="*/ 3137249 w 4481964"/>
              <a:gd name="connsiteY0" fmla="*/ 0 h 6858000"/>
              <a:gd name="connsiteX1" fmla="*/ 4480787 w 4481964"/>
              <a:gd name="connsiteY1" fmla="*/ 0 h 6858000"/>
              <a:gd name="connsiteX2" fmla="*/ 4455742 w 4481964"/>
              <a:gd name="connsiteY2" fmla="*/ 155676 h 6858000"/>
              <a:gd name="connsiteX3" fmla="*/ 4431873 w 4481964"/>
              <a:gd name="connsiteY3" fmla="*/ 310667 h 6858000"/>
              <a:gd name="connsiteX4" fmla="*/ 4408509 w 4481964"/>
              <a:gd name="connsiteY4" fmla="*/ 466344 h 6858000"/>
              <a:gd name="connsiteX5" fmla="*/ 4388506 w 4481964"/>
              <a:gd name="connsiteY5" fmla="*/ 622706 h 6858000"/>
              <a:gd name="connsiteX6" fmla="*/ 4368335 w 4481964"/>
              <a:gd name="connsiteY6" fmla="*/ 778383 h 6858000"/>
              <a:gd name="connsiteX7" fmla="*/ 4349509 w 4481964"/>
              <a:gd name="connsiteY7" fmla="*/ 934745 h 6858000"/>
              <a:gd name="connsiteX8" fmla="*/ 4333373 w 4481964"/>
              <a:gd name="connsiteY8" fmla="*/ 1089050 h 6858000"/>
              <a:gd name="connsiteX9" fmla="*/ 4318077 w 4481964"/>
              <a:gd name="connsiteY9" fmla="*/ 1245413 h 6858000"/>
              <a:gd name="connsiteX10" fmla="*/ 4304125 w 4481964"/>
              <a:gd name="connsiteY10" fmla="*/ 1401089 h 6858000"/>
              <a:gd name="connsiteX11" fmla="*/ 4292023 w 4481964"/>
              <a:gd name="connsiteY11" fmla="*/ 1554023 h 6858000"/>
              <a:gd name="connsiteX12" fmla="*/ 4279920 w 4481964"/>
              <a:gd name="connsiteY12" fmla="*/ 1709013 h 6858000"/>
              <a:gd name="connsiteX13" fmla="*/ 4269835 w 4481964"/>
              <a:gd name="connsiteY13" fmla="*/ 1861947 h 6858000"/>
              <a:gd name="connsiteX14" fmla="*/ 4261935 w 4481964"/>
              <a:gd name="connsiteY14" fmla="*/ 2014880 h 6858000"/>
              <a:gd name="connsiteX15" fmla="*/ 4253698 w 4481964"/>
              <a:gd name="connsiteY15" fmla="*/ 2167128 h 6858000"/>
              <a:gd name="connsiteX16" fmla="*/ 4246807 w 4481964"/>
              <a:gd name="connsiteY16" fmla="*/ 2318004 h 6858000"/>
              <a:gd name="connsiteX17" fmla="*/ 4241932 w 4481964"/>
              <a:gd name="connsiteY17" fmla="*/ 2467508 h 6858000"/>
              <a:gd name="connsiteX18" fmla="*/ 4237730 w 4481964"/>
              <a:gd name="connsiteY18" fmla="*/ 2617013 h 6858000"/>
              <a:gd name="connsiteX19" fmla="*/ 4233696 w 4481964"/>
              <a:gd name="connsiteY19" fmla="*/ 2765145 h 6858000"/>
              <a:gd name="connsiteX20" fmla="*/ 4231847 w 4481964"/>
              <a:gd name="connsiteY20" fmla="*/ 2911221 h 6858000"/>
              <a:gd name="connsiteX21" fmla="*/ 4229830 w 4481964"/>
              <a:gd name="connsiteY21" fmla="*/ 3057296 h 6858000"/>
              <a:gd name="connsiteX22" fmla="*/ 4228821 w 4481964"/>
              <a:gd name="connsiteY22" fmla="*/ 3201314 h 6858000"/>
              <a:gd name="connsiteX23" fmla="*/ 4229830 w 4481964"/>
              <a:gd name="connsiteY23" fmla="*/ 3343960 h 6858000"/>
              <a:gd name="connsiteX24" fmla="*/ 4229830 w 4481964"/>
              <a:gd name="connsiteY24" fmla="*/ 3485235 h 6858000"/>
              <a:gd name="connsiteX25" fmla="*/ 4231847 w 4481964"/>
              <a:gd name="connsiteY25" fmla="*/ 3625138 h 6858000"/>
              <a:gd name="connsiteX26" fmla="*/ 4234872 w 4481964"/>
              <a:gd name="connsiteY26" fmla="*/ 3762298 h 6858000"/>
              <a:gd name="connsiteX27" fmla="*/ 4237730 w 4481964"/>
              <a:gd name="connsiteY27" fmla="*/ 3898087 h 6858000"/>
              <a:gd name="connsiteX28" fmla="*/ 4240924 w 4481964"/>
              <a:gd name="connsiteY28" fmla="*/ 4031132 h 6858000"/>
              <a:gd name="connsiteX29" fmla="*/ 4245798 w 4481964"/>
              <a:gd name="connsiteY29" fmla="*/ 4163491 h 6858000"/>
              <a:gd name="connsiteX30" fmla="*/ 4251009 w 4481964"/>
              <a:gd name="connsiteY30" fmla="*/ 4293793 h 6858000"/>
              <a:gd name="connsiteX31" fmla="*/ 4255715 w 4481964"/>
              <a:gd name="connsiteY31" fmla="*/ 4421352 h 6858000"/>
              <a:gd name="connsiteX32" fmla="*/ 4268995 w 4481964"/>
              <a:gd name="connsiteY32" fmla="*/ 4670298 h 6858000"/>
              <a:gd name="connsiteX33" fmla="*/ 4283114 w 4481964"/>
              <a:gd name="connsiteY33" fmla="*/ 4908956 h 6858000"/>
              <a:gd name="connsiteX34" fmla="*/ 4297906 w 4481964"/>
              <a:gd name="connsiteY34" fmla="*/ 5138013 h 6858000"/>
              <a:gd name="connsiteX35" fmla="*/ 4314211 w 4481964"/>
              <a:gd name="connsiteY35" fmla="*/ 5354726 h 6858000"/>
              <a:gd name="connsiteX36" fmla="*/ 4331188 w 4481964"/>
              <a:gd name="connsiteY36" fmla="*/ 5561838 h 6858000"/>
              <a:gd name="connsiteX37" fmla="*/ 4349509 w 4481964"/>
              <a:gd name="connsiteY37" fmla="*/ 5753862 h 6858000"/>
              <a:gd name="connsiteX38" fmla="*/ 4367495 w 4481964"/>
              <a:gd name="connsiteY38" fmla="*/ 5934227 h 6858000"/>
              <a:gd name="connsiteX39" fmla="*/ 4385480 w 4481964"/>
              <a:gd name="connsiteY39" fmla="*/ 6100191 h 6858000"/>
              <a:gd name="connsiteX40" fmla="*/ 4402457 w 4481964"/>
              <a:gd name="connsiteY40" fmla="*/ 6252438 h 6858000"/>
              <a:gd name="connsiteX41" fmla="*/ 4418594 w 4481964"/>
              <a:gd name="connsiteY41" fmla="*/ 6387541 h 6858000"/>
              <a:gd name="connsiteX42" fmla="*/ 4433890 w 4481964"/>
              <a:gd name="connsiteY42" fmla="*/ 6509613 h 6858000"/>
              <a:gd name="connsiteX43" fmla="*/ 4446665 w 4481964"/>
              <a:gd name="connsiteY43" fmla="*/ 6612483 h 6858000"/>
              <a:gd name="connsiteX44" fmla="*/ 4458767 w 4481964"/>
              <a:gd name="connsiteY44" fmla="*/ 6698894 h 6858000"/>
              <a:gd name="connsiteX45" fmla="*/ 4476081 w 4481964"/>
              <a:gd name="connsiteY45" fmla="*/ 6817538 h 6858000"/>
              <a:gd name="connsiteX46" fmla="*/ 4481964 w 4481964"/>
              <a:gd name="connsiteY46" fmla="*/ 6858000 h 6858000"/>
              <a:gd name="connsiteX47" fmla="*/ 3577807 w 4481964"/>
              <a:gd name="connsiteY47" fmla="*/ 6858000 h 6858000"/>
              <a:gd name="connsiteX48" fmla="*/ 3577807 w 4481964"/>
              <a:gd name="connsiteY48" fmla="*/ 6858000 h 6858000"/>
              <a:gd name="connsiteX49" fmla="*/ 0 w 4481964"/>
              <a:gd name="connsiteY49" fmla="*/ 6858000 h 6858000"/>
              <a:gd name="connsiteX50" fmla="*/ 0 w 4481964"/>
              <a:gd name="connsiteY50" fmla="*/ 0 h 6858000"/>
              <a:gd name="connsiteX51" fmla="*/ 3137249 w 448196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481964" h="6858000">
                <a:moveTo>
                  <a:pt x="3137249" y="0"/>
                </a:moveTo>
                <a:lnTo>
                  <a:pt x="4480787" y="0"/>
                </a:lnTo>
                <a:lnTo>
                  <a:pt x="4455742" y="155676"/>
                </a:lnTo>
                <a:lnTo>
                  <a:pt x="4431873" y="310667"/>
                </a:lnTo>
                <a:lnTo>
                  <a:pt x="4408509" y="466344"/>
                </a:lnTo>
                <a:lnTo>
                  <a:pt x="4388506" y="622706"/>
                </a:lnTo>
                <a:lnTo>
                  <a:pt x="4368335" y="778383"/>
                </a:lnTo>
                <a:lnTo>
                  <a:pt x="4349509" y="934745"/>
                </a:lnTo>
                <a:lnTo>
                  <a:pt x="4333373" y="1089050"/>
                </a:lnTo>
                <a:lnTo>
                  <a:pt x="4318077" y="1245413"/>
                </a:lnTo>
                <a:lnTo>
                  <a:pt x="4304125" y="1401089"/>
                </a:lnTo>
                <a:lnTo>
                  <a:pt x="4292023" y="1554023"/>
                </a:lnTo>
                <a:lnTo>
                  <a:pt x="4279920" y="1709013"/>
                </a:lnTo>
                <a:lnTo>
                  <a:pt x="4269835" y="1861947"/>
                </a:lnTo>
                <a:lnTo>
                  <a:pt x="4261935" y="2014880"/>
                </a:lnTo>
                <a:lnTo>
                  <a:pt x="4253698" y="2167128"/>
                </a:lnTo>
                <a:lnTo>
                  <a:pt x="4246807" y="2318004"/>
                </a:lnTo>
                <a:lnTo>
                  <a:pt x="4241932" y="2467508"/>
                </a:lnTo>
                <a:lnTo>
                  <a:pt x="4237730" y="2617013"/>
                </a:lnTo>
                <a:lnTo>
                  <a:pt x="4233696" y="2765145"/>
                </a:lnTo>
                <a:lnTo>
                  <a:pt x="4231847" y="2911221"/>
                </a:lnTo>
                <a:lnTo>
                  <a:pt x="4229830" y="3057296"/>
                </a:lnTo>
                <a:lnTo>
                  <a:pt x="4228821" y="3201314"/>
                </a:lnTo>
                <a:lnTo>
                  <a:pt x="4229830" y="3343960"/>
                </a:lnTo>
                <a:lnTo>
                  <a:pt x="4229830" y="3485235"/>
                </a:lnTo>
                <a:lnTo>
                  <a:pt x="4231847" y="3625138"/>
                </a:lnTo>
                <a:lnTo>
                  <a:pt x="4234872" y="3762298"/>
                </a:lnTo>
                <a:lnTo>
                  <a:pt x="4237730" y="3898087"/>
                </a:lnTo>
                <a:lnTo>
                  <a:pt x="4240924" y="4031132"/>
                </a:lnTo>
                <a:lnTo>
                  <a:pt x="4245798" y="4163491"/>
                </a:lnTo>
                <a:lnTo>
                  <a:pt x="4251009" y="4293793"/>
                </a:lnTo>
                <a:lnTo>
                  <a:pt x="4255715" y="4421352"/>
                </a:lnTo>
                <a:lnTo>
                  <a:pt x="4268995" y="4670298"/>
                </a:lnTo>
                <a:lnTo>
                  <a:pt x="4283114" y="4908956"/>
                </a:lnTo>
                <a:lnTo>
                  <a:pt x="4297906" y="5138013"/>
                </a:lnTo>
                <a:lnTo>
                  <a:pt x="4314211" y="5354726"/>
                </a:lnTo>
                <a:lnTo>
                  <a:pt x="4331188" y="5561838"/>
                </a:lnTo>
                <a:lnTo>
                  <a:pt x="4349509" y="5753862"/>
                </a:lnTo>
                <a:lnTo>
                  <a:pt x="4367495" y="5934227"/>
                </a:lnTo>
                <a:lnTo>
                  <a:pt x="4385480" y="6100191"/>
                </a:lnTo>
                <a:lnTo>
                  <a:pt x="4402457" y="6252438"/>
                </a:lnTo>
                <a:lnTo>
                  <a:pt x="4418594" y="6387541"/>
                </a:lnTo>
                <a:lnTo>
                  <a:pt x="4433890" y="6509613"/>
                </a:lnTo>
                <a:lnTo>
                  <a:pt x="4446665" y="6612483"/>
                </a:lnTo>
                <a:lnTo>
                  <a:pt x="4458767" y="6698894"/>
                </a:lnTo>
                <a:lnTo>
                  <a:pt x="4476081" y="6817538"/>
                </a:lnTo>
                <a:lnTo>
                  <a:pt x="4481964" y="6858000"/>
                </a:lnTo>
                <a:lnTo>
                  <a:pt x="3577807" y="6858000"/>
                </a:lnTo>
                <a:lnTo>
                  <a:pt x="3577807" y="6858000"/>
                </a:lnTo>
                <a:lnTo>
                  <a:pt x="0" y="6858000"/>
                </a:lnTo>
                <a:lnTo>
                  <a:pt x="0" y="0"/>
                </a:lnTo>
                <a:lnTo>
                  <a:pt x="313724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817A52-B891-4228-A61E-0C0A57632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79A0A-98C7-DF49-A842-8A37B1B5D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40" y="2809091"/>
            <a:ext cx="2936836" cy="1468418"/>
          </a:xfrm>
          <a:prstGeom prst="rect">
            <a:avLst/>
          </a:prstGeom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8491E3-2162-DA4F-B26B-59BEBD79E4F8}"/>
              </a:ext>
            </a:extLst>
          </p:cNvPr>
          <p:cNvSpPr txBox="1"/>
          <p:nvPr/>
        </p:nvSpPr>
        <p:spPr>
          <a:xfrm>
            <a:off x="8261131" y="4883149"/>
            <a:ext cx="39308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Aditya Kumar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Kailun</a:t>
            </a:r>
            <a:r>
              <a:rPr lang="en-US" dirty="0">
                <a:solidFill>
                  <a:schemeClr val="bg1"/>
                </a:solidFill>
              </a:rPr>
              <a:t> Zhang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Shekha Saxena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Shivam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Namdeo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Shruthi </a:t>
            </a:r>
            <a:r>
              <a:rPr lang="en-US" dirty="0" err="1">
                <a:solidFill>
                  <a:schemeClr val="bg1"/>
                </a:solidFill>
              </a:rPr>
              <a:t>Parameshwar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6436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4A2F755-5219-4C4E-9378-2C80BB08D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7">
            <a:extLst>
              <a:ext uri="{FF2B5EF4-FFF2-40B4-BE49-F238E27FC236}">
                <a16:creationId xmlns:a16="http://schemas.microsoft.com/office/drawing/2014/main" id="{ED9FFD70-7E69-43F7-BAFF-08A75B3AE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EE62CF-98AE-1C43-9723-9973EE060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BUSINESS VIEW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A042B41-CFBF-4E11-965F-B1906826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3" name="Freeform: Shape 32">
            <a:extLst>
              <a:ext uri="{FF2B5EF4-FFF2-40B4-BE49-F238E27FC236}">
                <a16:creationId xmlns:a16="http://schemas.microsoft.com/office/drawing/2014/main" id="{9A87AD7E-457F-4836-8DDE-FFE0F0093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542C661-2936-EA4E-83CD-D36812D26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84" y="3525829"/>
            <a:ext cx="3413845" cy="1706922"/>
          </a:xfrm>
          <a:prstGeom prst="rect">
            <a:avLst/>
          </a:prstGeom>
          <a:effectLst/>
        </p:spPr>
      </p:pic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E63ECC4F-73FD-4E23-A12C-89C9AD653E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5160811"/>
              </p:ext>
            </p:extLst>
          </p:nvPr>
        </p:nvGraphicFramePr>
        <p:xfrm>
          <a:off x="4389416" y="2548281"/>
          <a:ext cx="7154279" cy="36586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625689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09629-0C7F-1747-98DF-26F50CB9E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Reviewer view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D5381-F327-FB4D-B00F-1D0ECF50D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chemeClr val="tx2">
                  <a:lumMod val="75000"/>
                </a:schemeClr>
              </a:buClr>
            </a:pPr>
            <a:r>
              <a:rPr lang="en-US" sz="1400" dirty="0"/>
              <a:t>User: helpful votes received, reviewer’s oldest review and newest review, the number of reviews, reviewers who reviewed a common set of </a:t>
            </a:r>
            <a:r>
              <a:rPr lang="en-US" sz="1400" b="1" dirty="0"/>
              <a:t>business, the reviewer who has been reviewing for the longest period of time</a:t>
            </a:r>
          </a:p>
          <a:p>
            <a:pPr>
              <a:lnSpc>
                <a:spcPct val="90000"/>
              </a:lnSpc>
              <a:buClr>
                <a:schemeClr val="tx2">
                  <a:lumMod val="75000"/>
                </a:schemeClr>
              </a:buClr>
            </a:pPr>
            <a:r>
              <a:rPr lang="en-US" sz="1400" dirty="0"/>
              <a:t>Implement:</a:t>
            </a:r>
          </a:p>
          <a:p>
            <a:pPr lvl="1">
              <a:lnSpc>
                <a:spcPct val="90000"/>
              </a:lnSpc>
              <a:buClr>
                <a:schemeClr val="tx2">
                  <a:lumMod val="75000"/>
                </a:schemeClr>
              </a:buClr>
            </a:pPr>
            <a:r>
              <a:rPr lang="en-US" sz="1400" dirty="0"/>
              <a:t>what kind of people prefer what kind of business</a:t>
            </a:r>
          </a:p>
          <a:p>
            <a:pPr lvl="1">
              <a:lnSpc>
                <a:spcPct val="90000"/>
              </a:lnSpc>
              <a:buClr>
                <a:schemeClr val="tx2">
                  <a:lumMod val="75000"/>
                </a:schemeClr>
              </a:buClr>
            </a:pPr>
            <a:r>
              <a:rPr lang="en-US" sz="1400" dirty="0"/>
              <a:t>customers can easily pull out the newest review of their target business.</a:t>
            </a:r>
          </a:p>
          <a:p>
            <a:pPr lvl="1">
              <a:lnSpc>
                <a:spcPct val="90000"/>
              </a:lnSpc>
              <a:buClr>
                <a:schemeClr val="tx2">
                  <a:lumMod val="75000"/>
                </a:schemeClr>
              </a:buClr>
            </a:pPr>
            <a:r>
              <a:rPr lang="en-US" sz="1400" dirty="0"/>
              <a:t>what kind of reviewer more likely to stay on our platform</a:t>
            </a:r>
            <a:br>
              <a:rPr lang="en-US" sz="1400" dirty="0"/>
            </a:br>
            <a:endParaRPr lang="en-US" sz="1400" dirty="0"/>
          </a:p>
          <a:p>
            <a:pPr>
              <a:lnSpc>
                <a:spcPct val="90000"/>
              </a:lnSpc>
            </a:pPr>
            <a:endParaRPr lang="en-US" sz="1400" dirty="0"/>
          </a:p>
          <a:p>
            <a:pPr>
              <a:lnSpc>
                <a:spcPct val="90000"/>
              </a:lnSpc>
            </a:pP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54997-B222-E044-8437-79B8B0B4C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3016383"/>
            <a:ext cx="5451627" cy="272581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230920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7E4204-E93C-417B-9ED0-F81552DE8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8E4A00-82CC-4AD0-B631-F820AEE40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463665DF-25B8-4EE2-8F85-921EF38BE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A8E14F-FF02-7248-B5D3-75B206E5D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Helpfulness of Reviews</a:t>
            </a: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B3378DC2-950E-4B63-B833-32DE4719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57E43-508C-454F-BF4B-1FD6BFA5E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7153602" cy="3658689"/>
          </a:xfrm>
        </p:spPr>
        <p:txBody>
          <a:bodyPr>
            <a:normAutofit/>
          </a:bodyPr>
          <a:lstStyle/>
          <a:p>
            <a:pPr lvl="1">
              <a:buClr>
                <a:schemeClr val="tx2">
                  <a:lumMod val="75000"/>
                </a:schemeClr>
              </a:buClr>
            </a:pPr>
            <a:r>
              <a:rPr lang="en-US" dirty="0"/>
              <a:t>non-text based </a:t>
            </a:r>
          </a:p>
          <a:p>
            <a:pPr lvl="2">
              <a:buClr>
                <a:schemeClr val="tx2">
                  <a:lumMod val="75000"/>
                </a:schemeClr>
              </a:buClr>
            </a:pPr>
            <a:r>
              <a:rPr lang="en-US" dirty="0"/>
              <a:t>helpful votes that reviews receive, length of the reviews, helpful votes that reviewer receive</a:t>
            </a:r>
          </a:p>
          <a:p>
            <a:pPr lvl="2">
              <a:buClr>
                <a:schemeClr val="tx2">
                  <a:lumMod val="75000"/>
                </a:schemeClr>
              </a:buClr>
            </a:pPr>
            <a:endParaRPr lang="en-US" dirty="0"/>
          </a:p>
          <a:p>
            <a:pPr lvl="1">
              <a:buClr>
                <a:schemeClr val="tx2">
                  <a:lumMod val="75000"/>
                </a:schemeClr>
              </a:buClr>
            </a:pPr>
            <a:r>
              <a:rPr lang="en-US" dirty="0"/>
              <a:t>text based approach</a:t>
            </a:r>
          </a:p>
          <a:p>
            <a:pPr lvl="2">
              <a:buClr>
                <a:schemeClr val="tx2">
                  <a:lumMod val="75000"/>
                </a:schemeClr>
              </a:buClr>
            </a:pPr>
            <a:r>
              <a:rPr lang="en-US" dirty="0"/>
              <a:t>there has been many instances where the reviewer provides positive feedback but provides a low helpful votes.</a:t>
            </a:r>
          </a:p>
          <a:p>
            <a:pPr lvl="2">
              <a:buClr>
                <a:schemeClr val="tx2">
                  <a:lumMod val="75000"/>
                </a:schemeClr>
              </a:buClr>
            </a:pPr>
            <a:r>
              <a:rPr lang="en-US" dirty="0"/>
              <a:t>user error, bias or discrimination</a:t>
            </a:r>
          </a:p>
          <a:p>
            <a:pPr lvl="2">
              <a:buClr>
                <a:schemeClr val="tx2">
                  <a:lumMod val="75000"/>
                </a:schemeClr>
              </a:buClr>
            </a:pPr>
            <a:r>
              <a:rPr lang="en-US" dirty="0"/>
              <a:t>sentiment analysis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tx2">
                  <a:lumMod val="75000"/>
                </a:schemeClr>
              </a:buClr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2AB551-D152-B142-97F3-2AC3B79AB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872" y="3525872"/>
            <a:ext cx="3413671" cy="17068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002550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8FF18-ABAA-D842-9596-4DAE4F621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165580" cy="1400530"/>
          </a:xfrm>
        </p:spPr>
        <p:txBody>
          <a:bodyPr>
            <a:normAutofit/>
          </a:bodyPr>
          <a:lstStyle/>
          <a:p>
            <a:r>
              <a:rPr lang="en-US" dirty="0"/>
              <a:t>Conformity</a:t>
            </a:r>
          </a:p>
        </p:txBody>
      </p:sp>
      <p:sp>
        <p:nvSpPr>
          <p:cNvPr id="10" name="Freeform 23">
            <a:extLst>
              <a:ext uri="{FF2B5EF4-FFF2-40B4-BE49-F238E27FC236}">
                <a16:creationId xmlns:a16="http://schemas.microsoft.com/office/drawing/2014/main" id="{C866818C-1E5F-475A-B310-3C06B555F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CED8A8E7-35BC-4471-B4CF-ACFC3E7F0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B0BF28-EC06-4525-BF31-73A9489AD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4411" y="0"/>
            <a:ext cx="609800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243422-CC86-A145-B324-E36460B85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812" y="1401096"/>
            <a:ext cx="6705188" cy="1894215"/>
          </a:xfrm>
          <a:prstGeom prst="rect">
            <a:avLst/>
          </a:prstGeom>
          <a:effectLst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2AFDE8-E1ED-4A49-B8B3-4953F4B8A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A4FF1-A852-EC4C-9B7E-E5F163639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3" y="2052918"/>
            <a:ext cx="4165146" cy="4195481"/>
          </a:xfrm>
        </p:spPr>
        <p:txBody>
          <a:bodyPr>
            <a:normAutofit/>
          </a:bodyPr>
          <a:lstStyle/>
          <a:p>
            <a:r>
              <a:rPr lang="en-US"/>
              <a:t>Social influence has for long been here</a:t>
            </a:r>
          </a:p>
          <a:p>
            <a:r>
              <a:rPr lang="en-US"/>
              <a:t>Does Yelp fall prey to this ?</a:t>
            </a:r>
          </a:p>
          <a:p>
            <a:r>
              <a:rPr lang="en-US"/>
              <a:t>Our dataset was no different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B91E62-4292-A645-8AA9-6A50DC38B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469" y="3526971"/>
            <a:ext cx="2035352" cy="2721427"/>
          </a:xfrm>
          <a:prstGeom prst="rect">
            <a:avLst/>
          </a:prstGeom>
          <a:effectLst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27D6A37-96A7-2E44-98E5-CB96A24364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445" y="4223248"/>
            <a:ext cx="3413671" cy="17068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54656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7E4204-E93C-417B-9ED0-F81552DE8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8E4A00-82CC-4AD0-B631-F820AEE40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463665DF-25B8-4EE2-8F85-921EF38BE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E1470-4AEF-3F4B-9E6B-7A5A7B3F8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Geographical Proximity</a:t>
            </a: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B3378DC2-950E-4B63-B833-32DE4719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FC5E9-F23E-3F48-8458-A4C7156F0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7153602" cy="3658689"/>
          </a:xfrm>
        </p:spPr>
        <p:txBody>
          <a:bodyPr>
            <a:normAutofit/>
          </a:bodyPr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Local businesses often face a challenge from the giant markets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How are businesses rated within a neighborhood?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Our data showed </a:t>
            </a:r>
          </a:p>
          <a:p>
            <a:pPr marL="0" indent="0">
              <a:buClr>
                <a:schemeClr val="tx2">
                  <a:lumMod val="75000"/>
                </a:schemeClr>
              </a:buClr>
              <a:buNone/>
            </a:pPr>
            <a:r>
              <a:rPr lang="en-US" dirty="0"/>
              <a:t> Uniformity for about 12 neighborhoods</a:t>
            </a:r>
          </a:p>
          <a:p>
            <a:pPr marL="0" indent="0">
              <a:buClr>
                <a:schemeClr val="tx2">
                  <a:lumMod val="75000"/>
                </a:schemeClr>
              </a:buClr>
              <a:buNone/>
            </a:pPr>
            <a:endParaRPr lang="en-US" dirty="0"/>
          </a:p>
          <a:p>
            <a:pPr marL="0" indent="0">
              <a:buClr>
                <a:schemeClr val="tx2">
                  <a:lumMod val="75000"/>
                </a:schemeClr>
              </a:buClr>
              <a:buNone/>
            </a:pPr>
            <a:r>
              <a:rPr lang="en-US" dirty="0"/>
              <a:t>Which indicates that even though we have our reviewers falling into the mob, the ratings are mostly diverging which is a reason enough to sigh!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2F679F-9CF7-6B4F-9462-0AE087ADE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872" y="3525872"/>
            <a:ext cx="3413671" cy="17068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484849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A3DA6D-FED2-4369-9ACD-B578C8790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5627181E-8B3E-4EFB-8F43-17296B86C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18C8E8-28B8-FB4E-B133-EF58AA9DC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Text based analysis of User Reviews</a:t>
            </a:r>
            <a:endParaRPr lang="en-US">
              <a:solidFill>
                <a:srgbClr val="EBEBEB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3C72DE-4C01-4F6C-9020-327690ADA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2E45DBDE-EAD7-4DEE-B77D-577BBB0A13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39A16-8729-6347-BEC9-0D231C827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6578592" cy="3658689"/>
          </a:xfrm>
        </p:spPr>
        <p:txBody>
          <a:bodyPr>
            <a:normAutofit/>
          </a:bodyPr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Identifying one word reviews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Identifying reviews in the extreme ends of the spectrum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Trusting an older review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 err="1"/>
              <a:t>Analysing</a:t>
            </a:r>
            <a:r>
              <a:rPr lang="en-US" dirty="0"/>
              <a:t> the profile of the reviewer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 err="1"/>
              <a:t>Analysing</a:t>
            </a:r>
            <a:r>
              <a:rPr lang="en-US" dirty="0"/>
              <a:t> the geographical location of the reviewer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9C7C10-855C-5142-BD34-0E369590B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922" y="3381135"/>
            <a:ext cx="3992621" cy="199631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506460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7E4204-E93C-417B-9ED0-F81552DE8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8E4A00-82CC-4AD0-B631-F820AEE40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463665DF-25B8-4EE2-8F85-921EF38BE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A691B-93B9-C24B-AD95-572F10CCC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Text based analysis of User Reviews</a:t>
            </a: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B3378DC2-950E-4B63-B833-32DE4719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E2615-A6AF-804B-8424-E1BCB637E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7153602" cy="365868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chemeClr val="tx2">
                  <a:lumMod val="75000"/>
                </a:schemeClr>
              </a:buClr>
            </a:pPr>
            <a:r>
              <a:rPr lang="en-US" dirty="0"/>
              <a:t>The User reviews were analyzed using SAS Enterprise Miner with the aim to find out fake reviews from the genuine ones.</a:t>
            </a:r>
          </a:p>
          <a:p>
            <a:pPr>
              <a:lnSpc>
                <a:spcPct val="90000"/>
              </a:lnSpc>
              <a:buClr>
                <a:schemeClr val="tx2">
                  <a:lumMod val="75000"/>
                </a:schemeClr>
              </a:buClr>
            </a:pPr>
            <a:r>
              <a:rPr lang="en-US" dirty="0"/>
              <a:t>We ran a filter code on </a:t>
            </a:r>
            <a:r>
              <a:rPr lang="en-US" dirty="0" err="1"/>
              <a:t>mongdb</a:t>
            </a:r>
            <a:r>
              <a:rPr lang="en-US" dirty="0"/>
              <a:t> to separate the data of Pittsburgh and Cleveland so as to perform analysis on it.</a:t>
            </a:r>
          </a:p>
          <a:p>
            <a:pPr>
              <a:lnSpc>
                <a:spcPct val="90000"/>
              </a:lnSpc>
              <a:buClr>
                <a:schemeClr val="tx2">
                  <a:lumMod val="75000"/>
                </a:schemeClr>
              </a:buClr>
            </a:pPr>
            <a:r>
              <a:rPr lang="en-US" dirty="0"/>
              <a:t>This CSV file was then converted into SAS Data Format and loaded on the SAS Text Miner.</a:t>
            </a:r>
          </a:p>
          <a:p>
            <a:pPr>
              <a:lnSpc>
                <a:spcPct val="90000"/>
              </a:lnSpc>
              <a:buClr>
                <a:schemeClr val="tx2">
                  <a:lumMod val="75000"/>
                </a:schemeClr>
              </a:buClr>
            </a:pPr>
            <a:r>
              <a:rPr lang="en-US" dirty="0"/>
              <a:t>This Data was then passed through a text mining pipeline which consisted of following nodes:</a:t>
            </a:r>
          </a:p>
          <a:p>
            <a:pPr marL="0" indent="0">
              <a:lnSpc>
                <a:spcPct val="90000"/>
              </a:lnSpc>
              <a:buClr>
                <a:schemeClr val="tx2">
                  <a:lumMod val="75000"/>
                </a:schemeClr>
              </a:buClr>
              <a:buNone/>
            </a:pPr>
            <a:r>
              <a:rPr lang="en-US" dirty="0"/>
              <a:t>	</a:t>
            </a:r>
            <a:r>
              <a:rPr lang="en-US" dirty="0" err="1"/>
              <a:t>TextParser</a:t>
            </a:r>
            <a:r>
              <a:rPr lang="en-US" dirty="0"/>
              <a:t>, </a:t>
            </a:r>
            <a:r>
              <a:rPr lang="en-US" dirty="0" err="1"/>
              <a:t>TextFilter</a:t>
            </a:r>
            <a:r>
              <a:rPr lang="en-US" dirty="0"/>
              <a:t>, </a:t>
            </a:r>
            <a:r>
              <a:rPr lang="en-US" dirty="0" err="1"/>
              <a:t>TextTopic</a:t>
            </a:r>
            <a:r>
              <a:rPr lang="en-US" dirty="0"/>
              <a:t> and Text Cluster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FDC1A6-944D-4F41-826E-04A61C177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463" y="3194811"/>
            <a:ext cx="3413671" cy="17068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55522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A691B-93B9-C24B-AD95-572F10CCC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642" y="1440860"/>
            <a:ext cx="4165580" cy="140053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Text based analysis of User Reviews</a:t>
            </a:r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C866818C-1E5F-475A-B310-3C06B555F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CED8A8E7-35BC-4471-B4CF-ACFC3E7F0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B0BF28-EC06-4525-BF31-73A9489AD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4411" y="0"/>
            <a:ext cx="609800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B90662-0B84-8F4C-84D5-4264611FF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706" y="3709641"/>
            <a:ext cx="2229214" cy="1114607"/>
          </a:xfrm>
          <a:prstGeom prst="rect">
            <a:avLst/>
          </a:prstGeom>
          <a:effectLst/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2AFDE8-E1ED-4A49-B8B3-4953F4B8A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88C5C5-5CEA-EC49-8363-9728EB865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1442" y="1440860"/>
            <a:ext cx="6700558" cy="405383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261673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771A9C-7F1B-C84F-9766-9D08D4BB3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2" y="570703"/>
            <a:ext cx="3339281" cy="33088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Text Parsing Node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E5BAC79-6AA3-FA41-A41E-F51B9A641A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t="1206" r="3" b="2931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FEFF673-A9DE-416D-A04E-1D5090454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CE8529F-35F5-5D4B-992E-626E35A298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9600" y="4385989"/>
            <a:ext cx="2229214" cy="111460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81090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7624B9-74EB-D348-B16C-09C0E0758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2" y="570703"/>
            <a:ext cx="3339281" cy="33088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Text Filter Node</a:t>
            </a:r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75A8F250-B937-8E43-A0B7-0EF8136F3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t="108" r="1" b="3707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FEFF673-A9DE-416D-A04E-1D5090454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4D11E1-D055-1D4E-8BA3-561A1DB745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2026" y="4254164"/>
            <a:ext cx="2229214" cy="111460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79769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362849A-570D-49DB-954C-63F144E88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CA42011-E478-428B-9D15-A98E338BF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9ED2773C-FE51-4632-BA46-036BDCDA6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A0523-0F2C-594E-AF9D-B3F07C268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Introduction</a:t>
            </a:r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E02F9158-C4C2-46A8-BE73-A4F77E139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B9CB88A-AA88-B843-81D5-2C597769F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84" y="3016383"/>
            <a:ext cx="5451627" cy="2725813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19C90-0B9D-D64C-AACA-551E2907D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089" y="2548281"/>
            <a:ext cx="5122606" cy="3658689"/>
          </a:xfrm>
        </p:spPr>
        <p:txBody>
          <a:bodyPr>
            <a:normAutofit/>
          </a:bodyPr>
          <a:lstStyle/>
          <a:p>
            <a:r>
              <a:rPr lang="en-US" dirty="0"/>
              <a:t>Our project focuses on analyzing and deriving various metrics. Our objective is to motivate reviewers to write more reviews through our analytics dashboard and help a business improve and provide them a global platform to analyze their position.</a:t>
            </a:r>
          </a:p>
        </p:txBody>
      </p:sp>
    </p:spTree>
    <p:extLst>
      <p:ext uri="{BB962C8B-B14F-4D97-AF65-F5344CB8AC3E}">
        <p14:creationId xmlns:p14="http://schemas.microsoft.com/office/powerpoint/2010/main" val="117359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0CDBF5-FE4A-4D43-8595-06FEE6A41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84" y="456158"/>
            <a:ext cx="3339281" cy="33088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Text Topic Node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9BCCC89-F6E5-D84A-BCA2-C4D4FB29D5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r="-1" b="3203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FEFF673-A9DE-416D-A04E-1D5090454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1F3F162-23AA-8044-B6ED-1D8219626D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4986" y="4206538"/>
            <a:ext cx="2229214" cy="111460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691907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A80C62-535E-0746-B0D6-74D6465D1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006" y="5232991"/>
            <a:ext cx="9184606" cy="117987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200" dirty="0"/>
              <a:t>Text Filter Output</a:t>
            </a:r>
          </a:p>
        </p:txBody>
      </p:sp>
      <p:pic>
        <p:nvPicPr>
          <p:cNvPr id="16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385C774E-3330-A841-A8E1-A60229A733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r="-1" b="18715"/>
          <a:stretch/>
        </p:blipFill>
        <p:spPr>
          <a:xfrm>
            <a:off x="244182" y="264693"/>
            <a:ext cx="11703635" cy="459011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B487199-6E07-6741-8637-85684758DA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94398" y="5239327"/>
            <a:ext cx="2229214" cy="111460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838449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3FFB8-C100-2846-ADE0-E4F9CFC89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en-US" dirty="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1420608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87E4204-E93C-417B-9ED0-F81552DE8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68E4A00-82CC-4AD0-B631-F820AEE40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Freeform 7">
            <a:extLst>
              <a:ext uri="{FF2B5EF4-FFF2-40B4-BE49-F238E27FC236}">
                <a16:creationId xmlns:a16="http://schemas.microsoft.com/office/drawing/2014/main" id="{463665DF-25B8-4EE2-8F85-921EF38BE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A0523-0F2C-594E-AF9D-B3F07C268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Questions to think about…</a:t>
            </a:r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B3378DC2-950E-4B63-B833-32DE4719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6D06B5-F511-BF4E-BABD-BFFD6C107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872" y="3525872"/>
            <a:ext cx="3413671" cy="1706835"/>
          </a:xfrm>
          <a:prstGeom prst="rect">
            <a:avLst/>
          </a:prstGeom>
          <a:effectLst/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CB67CAE-90C9-4A7F-851A-F2FB876167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5161110"/>
              </p:ext>
            </p:extLst>
          </p:nvPr>
        </p:nvGraphicFramePr>
        <p:xfrm>
          <a:off x="648931" y="2548281"/>
          <a:ext cx="7153602" cy="36586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498921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A0523-0F2C-594E-AF9D-B3F07C268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498360"/>
            <a:ext cx="3339281" cy="330884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 dirty="0"/>
              <a:t>Website Design for Reviewers</a:t>
            </a:r>
          </a:p>
        </p:txBody>
      </p:sp>
      <p:pic>
        <p:nvPicPr>
          <p:cNvPr id="5" name="Content Placeholder 4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C9137F88-2FCF-1643-A5D5-058CEE02D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b="17194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FEFF673-A9DE-416D-A04E-1D5090454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431B72-2D39-6F41-ABF8-D676395BEF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9372" y="4204059"/>
            <a:ext cx="20320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413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1" name="Oval 50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8D8B38C4-D79D-E846-9223-88B4DBEF7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b="9934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BFEFF673-A9DE-416D-A04E-1D5090454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67E74E8-2321-FD44-9A94-19E1481EF6D5}"/>
              </a:ext>
            </a:extLst>
          </p:cNvPr>
          <p:cNvSpPr txBox="1">
            <a:spLocks/>
          </p:cNvSpPr>
          <p:nvPr/>
        </p:nvSpPr>
        <p:spPr>
          <a:xfrm>
            <a:off x="726416" y="505870"/>
            <a:ext cx="3339281" cy="33088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US" sz="5100" dirty="0"/>
              <a:t>Website Design for Businesses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7B1EC76-45EF-B948-9EEC-4A2F5AD951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9372" y="4204059"/>
            <a:ext cx="20320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94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0B13FF8-2B3C-4BC1-B3E4-254B3F8C3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F3AA6B-9918-CC43-A074-5824D39E3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23" y="629266"/>
            <a:ext cx="3116690" cy="5594554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Mongo DB</a:t>
            </a:r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B9C1207E-FFD8-4821-AFE6-71C724360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B199503-2632-490F-8EB2-759D88708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1C7CB4-0228-486A-931A-262ABB670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25A69-ED22-E246-9396-7D9302F39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452" y="1410459"/>
            <a:ext cx="6495847" cy="1885146"/>
          </a:xfrm>
        </p:spPr>
        <p:txBody>
          <a:bodyPr>
            <a:normAutofit/>
          </a:bodyPr>
          <a:lstStyle/>
          <a:p>
            <a:pPr>
              <a:buClr>
                <a:schemeClr val="tx2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US" dirty="0"/>
              <a:t>Understanding Mongo DB Pseudo schema</a:t>
            </a:r>
          </a:p>
          <a:p>
            <a:pPr>
              <a:buClr>
                <a:schemeClr val="tx2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US" dirty="0"/>
              <a:t>Collections and validators</a:t>
            </a:r>
          </a:p>
          <a:p>
            <a:pPr>
              <a:buClr>
                <a:schemeClr val="tx2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US" dirty="0"/>
              <a:t>Data Cleaning</a:t>
            </a:r>
          </a:p>
          <a:p>
            <a:pPr>
              <a:buClr>
                <a:schemeClr val="tx2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US" dirty="0"/>
              <a:t>Sample insights drawn from the data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D883FB-C186-5442-8D7C-2CC4DB0A3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452" y="3562395"/>
            <a:ext cx="5322852" cy="266142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92942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7E4204-E93C-417B-9ED0-F81552DE8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8E4A00-82CC-4AD0-B631-F820AEE40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463665DF-25B8-4EE2-8F85-921EF38BE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DC9E0C-4021-1141-BE2F-F82108511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Mongo DB Pseudo schema</a:t>
            </a: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B3378DC2-950E-4B63-B833-32DE4719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C290A-03EB-2048-B111-E0A4CFA58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7153602" cy="3658689"/>
          </a:xfrm>
        </p:spPr>
        <p:txBody>
          <a:bodyPr>
            <a:normAutofit/>
          </a:bodyPr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Collections Used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A) </a:t>
            </a:r>
            <a:r>
              <a:rPr lang="en-US" dirty="0" err="1"/>
              <a:t>yelp_business</a:t>
            </a:r>
            <a:endParaRPr lang="en-US" dirty="0"/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B) </a:t>
            </a:r>
            <a:r>
              <a:rPr lang="en-US" dirty="0" err="1"/>
              <a:t>yelp_review</a:t>
            </a:r>
            <a:endParaRPr lang="en-US" dirty="0"/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C) </a:t>
            </a:r>
            <a:r>
              <a:rPr lang="en-US" dirty="0" err="1"/>
              <a:t>yelp_user</a:t>
            </a:r>
            <a:endParaRPr lang="en-US" dirty="0"/>
          </a:p>
          <a:p>
            <a:pPr>
              <a:buClr>
                <a:schemeClr val="tx2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Embedded </a:t>
            </a:r>
            <a:r>
              <a:rPr lang="en-US" dirty="0" err="1"/>
              <a:t>yelp_photos</a:t>
            </a:r>
            <a:r>
              <a:rPr lang="en-US" dirty="0"/>
              <a:t> and </a:t>
            </a:r>
            <a:r>
              <a:rPr lang="en-US" dirty="0" err="1"/>
              <a:t>yelp_tip</a:t>
            </a:r>
            <a:r>
              <a:rPr lang="en-US" dirty="0"/>
              <a:t> in </a:t>
            </a:r>
            <a:r>
              <a:rPr lang="en-US" dirty="0" err="1"/>
              <a:t>yelp_review</a:t>
            </a:r>
            <a:r>
              <a:rPr lang="en-US" dirty="0"/>
              <a:t>  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Embedded </a:t>
            </a:r>
            <a:r>
              <a:rPr lang="en-US" dirty="0" err="1"/>
              <a:t>yelp_checkin</a:t>
            </a:r>
            <a:r>
              <a:rPr lang="en-US" dirty="0"/>
              <a:t> in </a:t>
            </a:r>
            <a:r>
              <a:rPr lang="en-US" dirty="0" err="1"/>
              <a:t>yelp_business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7E3C4E-2194-E042-9C43-2B2154BE9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872" y="3525872"/>
            <a:ext cx="3413671" cy="17068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966185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7E4204-E93C-417B-9ED0-F81552DE8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8E4A00-82CC-4AD0-B631-F820AEE40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463665DF-25B8-4EE2-8F85-921EF38BE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B5DDAE-8A9F-0B48-8BB7-4FC449CF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Data Cleaning</a:t>
            </a: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B3378DC2-950E-4B63-B833-32DE4719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D97EA-BCD9-9B4A-BBE9-EE8B3A1DB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7153602" cy="3658689"/>
          </a:xfrm>
        </p:spPr>
        <p:txBody>
          <a:bodyPr>
            <a:normAutofit/>
          </a:bodyPr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Data cleaning performed to filter out other cities and keep only two cities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Sample query used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 err="1"/>
              <a:t>db.yelp_business.find</a:t>
            </a:r>
            <a:r>
              <a:rPr lang="en-US" dirty="0"/>
              <a:t>({city:{$in:["</a:t>
            </a:r>
            <a:r>
              <a:rPr lang="en-US" dirty="0" err="1"/>
              <a:t>Cleveland","Pittsburgh</a:t>
            </a:r>
            <a:r>
              <a:rPr lang="en-US" dirty="0"/>
              <a:t>"]}}).</a:t>
            </a:r>
            <a:r>
              <a:rPr lang="en-US" dirty="0" err="1"/>
              <a:t>forEach</a:t>
            </a:r>
            <a:r>
              <a:rPr lang="en-US" dirty="0"/>
              <a:t>(function(x){</a:t>
            </a:r>
            <a:r>
              <a:rPr lang="en-US" dirty="0" err="1"/>
              <a:t>db.yelpNew</a:t>
            </a:r>
            <a:r>
              <a:rPr lang="en-US" dirty="0"/>
              <a:t> _</a:t>
            </a:r>
            <a:r>
              <a:rPr lang="en-US" dirty="0" err="1"/>
              <a:t>business.insert</a:t>
            </a:r>
            <a:r>
              <a:rPr lang="en-US" dirty="0"/>
              <a:t>(x)});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CF31B4-21C8-4147-BB5E-E433F8AF2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0431" y="3194811"/>
            <a:ext cx="3413671" cy="17068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710621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7E4204-E93C-417B-9ED0-F81552DE8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8E4A00-82CC-4AD0-B631-F820AEE40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463665DF-25B8-4EE2-8F85-921EF38BE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2ED8CA-1BAE-9043-BE63-EAB50A600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Key insights drawn from the data</a:t>
            </a: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B3378DC2-950E-4B63-B833-32DE4719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FEAAB-C0CA-A848-BEDC-798F2FA4F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7153602" cy="3658689"/>
          </a:xfrm>
        </p:spPr>
        <p:txBody>
          <a:bodyPr>
            <a:normAutofit/>
          </a:bodyPr>
          <a:lstStyle/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Sample insights-</a:t>
            </a:r>
          </a:p>
          <a:p>
            <a:pPr>
              <a:buClr>
                <a:schemeClr val="tx2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Top 10 users with most number of likes on tips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Businesses which have most number of photos posted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Top 10 most prolific reviewers</a:t>
            </a:r>
          </a:p>
          <a:p>
            <a:pPr>
              <a:buClr>
                <a:schemeClr val="tx2">
                  <a:lumMod val="75000"/>
                </a:schemeClr>
              </a:buClr>
            </a:pPr>
            <a:r>
              <a:rPr lang="en-US" dirty="0"/>
              <a:t>The average number of reviews per business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3239D8-1EE5-AE42-AA5B-357C82863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872" y="3525872"/>
            <a:ext cx="3413671" cy="17068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99228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652</Words>
  <Application>Microsoft Macintosh PowerPoint</Application>
  <PresentationFormat>Widescreen</PresentationFormat>
  <Paragraphs>90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Century Gothic</vt:lpstr>
      <vt:lpstr>Wingdings</vt:lpstr>
      <vt:lpstr>Wingdings 3</vt:lpstr>
      <vt:lpstr>Ion</vt:lpstr>
      <vt:lpstr>Yelp &amp; Yelping</vt:lpstr>
      <vt:lpstr>Introduction</vt:lpstr>
      <vt:lpstr>Questions to think about…</vt:lpstr>
      <vt:lpstr>Website Design for Reviewers</vt:lpstr>
      <vt:lpstr>PowerPoint Presentation</vt:lpstr>
      <vt:lpstr>Mongo DB</vt:lpstr>
      <vt:lpstr>Mongo DB Pseudo schema</vt:lpstr>
      <vt:lpstr>Data Cleaning</vt:lpstr>
      <vt:lpstr>Key insights drawn from the data</vt:lpstr>
      <vt:lpstr>BUSINESS VIEW</vt:lpstr>
      <vt:lpstr>Reviewer view</vt:lpstr>
      <vt:lpstr>Helpfulness of Reviews</vt:lpstr>
      <vt:lpstr>Conformity</vt:lpstr>
      <vt:lpstr>Geographical Proximity</vt:lpstr>
      <vt:lpstr>Text based analysis of User Reviews</vt:lpstr>
      <vt:lpstr>Text based analysis of User Reviews</vt:lpstr>
      <vt:lpstr>Text based analysis of User Reviews</vt:lpstr>
      <vt:lpstr>Text Parsing Node</vt:lpstr>
      <vt:lpstr>Text Filter Node</vt:lpstr>
      <vt:lpstr>Text Topic Node</vt:lpstr>
      <vt:lpstr>Text Filter Output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Yelp &amp; Yelping</dc:title>
  <dc:creator>Shekha Saxena</dc:creator>
  <cp:lastModifiedBy>Shekha Saxena</cp:lastModifiedBy>
  <cp:revision>1</cp:revision>
  <dcterms:created xsi:type="dcterms:W3CDTF">2018-12-06T01:59:06Z</dcterms:created>
  <dcterms:modified xsi:type="dcterms:W3CDTF">2018-12-06T02:00:27Z</dcterms:modified>
</cp:coreProperties>
</file>